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14"/>
  </p:notesMasterIdLst>
  <p:sldIdLst>
    <p:sldId id="256" r:id="rId2"/>
    <p:sldId id="257" r:id="rId3"/>
    <p:sldId id="750" r:id="rId4"/>
    <p:sldId id="749" r:id="rId5"/>
    <p:sldId id="260" r:id="rId6"/>
    <p:sldId id="807" r:id="rId7"/>
    <p:sldId id="821" r:id="rId8"/>
    <p:sldId id="268" r:id="rId9"/>
    <p:sldId id="259" r:id="rId10"/>
    <p:sldId id="263" r:id="rId11"/>
    <p:sldId id="264" r:id="rId12"/>
    <p:sldId id="747"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0" autoAdjust="0"/>
    <p:restoredTop sz="86108" autoAdjust="0"/>
  </p:normalViewPr>
  <p:slideViewPr>
    <p:cSldViewPr snapToGrid="0">
      <p:cViewPr varScale="1">
        <p:scale>
          <a:sx n="78" d="100"/>
          <a:sy n="78" d="100"/>
        </p:scale>
        <p:origin x="5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9A6325-A26E-42A3-9800-62D89A67941C}" type="datetimeFigureOut">
              <a:rPr lang="sv-SE" smtClean="0"/>
              <a:t>2023-07-06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94D0DC-0CC2-406B-B4AC-45B4E4585500}" type="slidenum">
              <a:rPr lang="sv-SE" smtClean="0"/>
              <a:t>‹#›</a:t>
            </a:fld>
            <a:endParaRPr lang="sv-SE"/>
          </a:p>
        </p:txBody>
      </p:sp>
    </p:spTree>
    <p:extLst>
      <p:ext uri="{BB962C8B-B14F-4D97-AF65-F5344CB8AC3E}">
        <p14:creationId xmlns:p14="http://schemas.microsoft.com/office/powerpoint/2010/main" val="329359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94D0DC-0CC2-406B-B4AC-45B4E4585500}" type="slidenum">
              <a:rPr lang="sv-SE" smtClean="0"/>
              <a:t>4</a:t>
            </a:fld>
            <a:endParaRPr lang="sv-SE"/>
          </a:p>
        </p:txBody>
      </p:sp>
    </p:spTree>
    <p:extLst>
      <p:ext uri="{BB962C8B-B14F-4D97-AF65-F5344CB8AC3E}">
        <p14:creationId xmlns:p14="http://schemas.microsoft.com/office/powerpoint/2010/main" val="407624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79768" y="4715910"/>
            <a:ext cx="5438139" cy="446770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sv-SE" b="1" dirty="0"/>
              <a:t>Vi uppfattar omvärlden genom h</a:t>
            </a:r>
            <a:r>
              <a:rPr lang="sv-SE" sz="1200" b="1" i="0" u="none" strike="noStrike" cap="none" baseline="0" dirty="0">
                <a:solidFill>
                  <a:schemeClr val="dk1"/>
                </a:solidFill>
                <a:latin typeface="Calibri"/>
                <a:ea typeface="Calibri"/>
                <a:cs typeface="Calibri"/>
                <a:sym typeface="Calibri"/>
              </a:rPr>
              <a:t>örsel, känsel, syn, lukt</a:t>
            </a:r>
            <a:r>
              <a:rPr lang="sv-SE" b="1" dirty="0"/>
              <a:t> och</a:t>
            </a:r>
            <a:r>
              <a:rPr lang="sv-SE" sz="1200" b="1" i="0" u="none" strike="noStrike" cap="none" baseline="0" dirty="0">
                <a:solidFill>
                  <a:schemeClr val="dk1"/>
                </a:solidFill>
                <a:latin typeface="Calibri"/>
                <a:ea typeface="Calibri"/>
                <a:cs typeface="Calibri"/>
                <a:sym typeface="Calibri"/>
              </a:rPr>
              <a:t> smak. </a:t>
            </a:r>
            <a:r>
              <a:rPr lang="sv-SE" sz="1100" b="1" i="0" kern="1200" dirty="0">
                <a:solidFill>
                  <a:schemeClr val="tx1"/>
                </a:solidFill>
                <a:effectLst/>
                <a:latin typeface="+mn-lt"/>
                <a:ea typeface="+mn-ea"/>
                <a:cs typeface="+mn-cs"/>
              </a:rPr>
              <a:t>Vi alla processar informationen från sinnena lite olika. En del är mer känsliga för ljud, andra är känsliga för taktil beröring och vissa känner lukter tydligare än andra. Vi alla har olika sensationer vi gillar och ogillar. Men de flesta av oss har inte sådana svårigheter att det påverkar vår vardag negativt. Sensoriska processvårigheter uppstår först när det påverkar vardag och våra sociala interaktioner.</a:t>
            </a:r>
          </a:p>
          <a:p>
            <a:pPr marL="0" marR="0" lvl="0" indent="0" algn="l" rtl="0">
              <a:spcBef>
                <a:spcPts val="0"/>
              </a:spcBef>
              <a:buSzPct val="25000"/>
              <a:buNone/>
            </a:pPr>
            <a:endParaRPr lang="sv-SE" dirty="0"/>
          </a:p>
          <a:p>
            <a:pPr marL="171450" marR="0" lvl="0" indent="-171450" algn="l" rtl="0">
              <a:spcBef>
                <a:spcPts val="0"/>
              </a:spcBef>
              <a:buFontTx/>
              <a:buChar char="-"/>
            </a:pPr>
            <a:r>
              <a:rPr lang="sv-SE" dirty="0"/>
              <a:t>Ta in intryck: alla har olika förmåga att ta in olika intryck. Med</a:t>
            </a:r>
            <a:r>
              <a:rPr lang="sv-SE" baseline="0" dirty="0"/>
              <a:t> en annorlunda perception kan man vara mer känslig, upplever saker annorlunda, över/under känslig. </a:t>
            </a:r>
            <a:endParaRPr lang="sv-SE" dirty="0"/>
          </a:p>
          <a:p>
            <a:pPr marL="171450" marR="0" lvl="0" indent="-171450" algn="l" rtl="0">
              <a:spcBef>
                <a:spcPts val="0"/>
              </a:spcBef>
              <a:buFontTx/>
              <a:buChar char="-"/>
            </a:pPr>
            <a:endParaRPr lang="sv-SE" dirty="0"/>
          </a:p>
          <a:p>
            <a:pPr marL="171450" marR="0" lvl="0" indent="-171450" algn="l" rtl="0">
              <a:spcBef>
                <a:spcPts val="0"/>
              </a:spcBef>
              <a:buFontTx/>
              <a:buChar char="-"/>
            </a:pPr>
            <a:r>
              <a:rPr lang="sv-SE" dirty="0"/>
              <a:t>Tolka</a:t>
            </a:r>
            <a:r>
              <a:rPr lang="sv-SE" baseline="0" dirty="0"/>
              <a:t> intrycken: kan tolka intrycken olika. Saknar man filter kan det upplevas som att man befinner sig på centralstationen i rusningstrafiken trots att man egentligen sitter i ett rum med fyra andra personer. </a:t>
            </a:r>
          </a:p>
          <a:p>
            <a:pPr marL="171450" marR="0" lvl="0" indent="-171450" algn="l" rtl="0">
              <a:spcBef>
                <a:spcPts val="0"/>
              </a:spcBef>
              <a:buFontTx/>
              <a:buChar char="-"/>
            </a:pPr>
            <a:endParaRPr lang="sv-SE" baseline="0" dirty="0"/>
          </a:p>
          <a:p>
            <a:pPr marL="171450" marR="0" lvl="0" indent="-171450" algn="l" rtl="0">
              <a:spcBef>
                <a:spcPts val="0"/>
              </a:spcBef>
              <a:buFontTx/>
              <a:buChar char="-"/>
            </a:pPr>
            <a:r>
              <a:rPr lang="sv-SE" baseline="0" dirty="0"/>
              <a:t>Reagera på intrycken: en del har </a:t>
            </a:r>
            <a:r>
              <a:rPr lang="sv-SE" baseline="0" dirty="0" err="1"/>
              <a:t>sk.</a:t>
            </a:r>
            <a:r>
              <a:rPr lang="sv-SE" baseline="0" dirty="0"/>
              <a:t> Supersinnen. Exempel: kan uppleva att det gör ont att duscha och klippa naglarna. </a:t>
            </a:r>
          </a:p>
        </p:txBody>
      </p:sp>
      <p:sp>
        <p:nvSpPr>
          <p:cNvPr id="564" name="Shape 564"/>
          <p:cNvSpPr txBox="1">
            <a:spLocks noGrp="1"/>
          </p:cNvSpPr>
          <p:nvPr>
            <p:ph type="sldNum" idx="12"/>
          </p:nvPr>
        </p:nvSpPr>
        <p:spPr>
          <a:xfrm>
            <a:off x="3850442" y="9430094"/>
            <a:ext cx="2945658" cy="4964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sv-SE" sz="1200" b="0" i="0" u="none" strike="noStrike" cap="none" baseline="0">
                <a:solidFill>
                  <a:schemeClr val="dk1"/>
                </a:solidFill>
                <a:latin typeface="Calibri"/>
                <a:ea typeface="Calibri"/>
                <a:cs typeface="Calibri"/>
                <a:sym typeface="Calibri"/>
              </a:rPr>
              <a:t>6</a:t>
            </a:fld>
            <a:endParaRPr lang="sv-SE" sz="1200" b="0" i="0" u="none" strike="noStrike" cap="none" baseline="0">
              <a:solidFill>
                <a:schemeClr val="dk1"/>
              </a:solidFill>
              <a:latin typeface="Calibri"/>
              <a:ea typeface="Calibri"/>
              <a:cs typeface="Calibri"/>
              <a:sym typeface="Calibri"/>
            </a:endParaRPr>
          </a:p>
        </p:txBody>
      </p:sp>
      <p:sp>
        <p:nvSpPr>
          <p:cNvPr id="565" name="Shape 565"/>
          <p:cNvSpPr txBox="1">
            <a:spLocks noGrp="1"/>
          </p:cNvSpPr>
          <p:nvPr>
            <p:ph type="hdr" idx="3"/>
          </p:nvPr>
        </p:nvSpPr>
        <p:spPr>
          <a:xfrm>
            <a:off x="1" y="0"/>
            <a:ext cx="2945658" cy="4964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sv-SE" sz="1200" b="0" i="0" u="none" strike="noStrike" cap="none" baseline="0">
                <a:solidFill>
                  <a:schemeClr val="dk1"/>
                </a:solidFill>
                <a:latin typeface="Calibri"/>
                <a:ea typeface="Calibri"/>
                <a:cs typeface="Calibri"/>
                <a:sym typeface="Calibri"/>
              </a:rPr>
              <a:t>Utbildning till ungdomar om kognitivt stöd</a:t>
            </a:r>
          </a:p>
        </p:txBody>
      </p:sp>
      <p:sp>
        <p:nvSpPr>
          <p:cNvPr id="566" name="Shape 566"/>
          <p:cNvSpPr txBox="1">
            <a:spLocks noGrp="1"/>
          </p:cNvSpPr>
          <p:nvPr>
            <p:ph type="dt" idx="10"/>
          </p:nvPr>
        </p:nvSpPr>
        <p:spPr>
          <a:xfrm>
            <a:off x="3850442" y="0"/>
            <a:ext cx="2945658" cy="496411"/>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sv-SE" sz="1200" b="0" i="0" u="none" strike="noStrike" cap="none" baseline="0">
                <a:solidFill>
                  <a:schemeClr val="dk1"/>
                </a:solidFill>
                <a:latin typeface="Calibri"/>
                <a:ea typeface="Calibri"/>
                <a:cs typeface="Calibri"/>
                <a:sym typeface="Calibri"/>
              </a:rPr>
              <a:t>2015-09-24</a:t>
            </a:r>
          </a:p>
        </p:txBody>
      </p:sp>
      <p:sp>
        <p:nvSpPr>
          <p:cNvPr id="567" name="Shape 567"/>
          <p:cNvSpPr txBox="1">
            <a:spLocks noGrp="1"/>
          </p:cNvSpPr>
          <p:nvPr>
            <p:ph type="ftr" idx="11"/>
          </p:nvPr>
        </p:nvSpPr>
        <p:spPr>
          <a:xfrm>
            <a:off x="1" y="9430094"/>
            <a:ext cx="2945658" cy="496411"/>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sv-SE" sz="1200" b="0" i="0" u="none" strike="noStrike" cap="none" baseline="0">
                <a:solidFill>
                  <a:schemeClr val="dk1"/>
                </a:solidFill>
                <a:latin typeface="Calibri"/>
                <a:ea typeface="Calibri"/>
                <a:cs typeface="Calibri"/>
                <a:sym typeface="Calibri"/>
              </a:rPr>
              <a:t>BUP Kognitivt stöd</a:t>
            </a:r>
          </a:p>
        </p:txBody>
      </p:sp>
    </p:spTree>
    <p:extLst>
      <p:ext uri="{BB962C8B-B14F-4D97-AF65-F5344CB8AC3E}">
        <p14:creationId xmlns:p14="http://schemas.microsoft.com/office/powerpoint/2010/main" val="8689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r>
              <a:rPr lang="sv-SE" sz="1100" b="0" i="0" kern="1200" dirty="0">
                <a:solidFill>
                  <a:schemeClr val="tx1"/>
                </a:solidFill>
                <a:effectLst/>
                <a:latin typeface="+mn-lt"/>
                <a:ea typeface="+mn-ea"/>
                <a:cs typeface="+mn-cs"/>
              </a:rPr>
              <a:t>Sensoriska processvårigheter uppstår när nervsystemet och hjärnan inte kan organisera de sensoriska meddelandena till lämpliga </a:t>
            </a:r>
            <a:r>
              <a:rPr lang="sv-SE" sz="1100" b="0" i="0" kern="1200" dirty="0" err="1">
                <a:solidFill>
                  <a:schemeClr val="tx1"/>
                </a:solidFill>
                <a:effectLst/>
                <a:latin typeface="+mn-lt"/>
                <a:ea typeface="+mn-ea"/>
                <a:cs typeface="+mn-cs"/>
              </a:rPr>
              <a:t>responser</a:t>
            </a:r>
            <a:r>
              <a:rPr lang="sv-SE" sz="1100" b="0" i="0" kern="1200" dirty="0">
                <a:solidFill>
                  <a:schemeClr val="tx1"/>
                </a:solidFill>
                <a:effectLst/>
                <a:latin typeface="+mn-lt"/>
                <a:ea typeface="+mn-ea"/>
                <a:cs typeface="+mn-cs"/>
              </a:rPr>
              <a:t>.</a:t>
            </a:r>
          </a:p>
          <a:p>
            <a:pPr marL="0" marR="0" lvl="0" indent="0" algn="l" defTabSz="870234" rtl="0" eaLnBrk="1" fontAlgn="auto" latinLnBrk="0" hangingPunct="1">
              <a:lnSpc>
                <a:spcPct val="100000"/>
              </a:lnSpc>
              <a:spcBef>
                <a:spcPts val="0"/>
              </a:spcBef>
              <a:spcAft>
                <a:spcPts val="0"/>
              </a:spcAft>
              <a:buClrTx/>
              <a:buSzTx/>
              <a:buFontTx/>
              <a:buNone/>
              <a:tabLst/>
              <a:defRPr/>
            </a:pPr>
            <a:r>
              <a:rPr lang="sv-SE" sz="1100" b="0" i="0" kern="1200" dirty="0">
                <a:solidFill>
                  <a:schemeClr val="tx1"/>
                </a:solidFill>
                <a:effectLst/>
                <a:latin typeface="+mn-lt"/>
                <a:ea typeface="+mn-ea"/>
                <a:cs typeface="+mn-cs"/>
              </a:rPr>
              <a:t>Symtomen påverkas också av andra faktorer så som vilken tid det är på dagen, i vilken omgivning man befinner sig, stressnivå, trötthet samt vilka sinnen som är involverad i den aktiviteten man gör.  </a:t>
            </a:r>
          </a:p>
          <a:p>
            <a:pPr>
              <a:lnSpc>
                <a:spcPct val="100000"/>
              </a:lnSpc>
            </a:pPr>
            <a:endParaRPr lang="sv-SE" sz="1100" b="0" i="0" kern="1200" dirty="0">
              <a:solidFill>
                <a:schemeClr val="tx1"/>
              </a:solidFill>
              <a:effectLst/>
              <a:latin typeface="+mn-lt"/>
              <a:ea typeface="+mn-ea"/>
              <a:cs typeface="+mn-cs"/>
            </a:endParaRPr>
          </a:p>
          <a:p>
            <a:pPr>
              <a:lnSpc>
                <a:spcPct val="100000"/>
              </a:lnSpc>
            </a:pPr>
            <a:r>
              <a:rPr lang="sv-SE" sz="1100" b="1" kern="1200" dirty="0" err="1">
                <a:solidFill>
                  <a:schemeClr val="tx1"/>
                </a:solidFill>
                <a:latin typeface="+mn-lt"/>
                <a:ea typeface="+mn-ea"/>
                <a:cs typeface="Times New Roman" panose="02020603050405020304" pitchFamily="18" charset="0"/>
              </a:rPr>
              <a:t>Sensory</a:t>
            </a:r>
            <a:r>
              <a:rPr lang="sv-SE" sz="1100" b="1" kern="1200" dirty="0">
                <a:solidFill>
                  <a:schemeClr val="tx1"/>
                </a:solidFill>
                <a:latin typeface="+mn-lt"/>
                <a:ea typeface="+mn-ea"/>
                <a:cs typeface="Times New Roman" panose="02020603050405020304" pitchFamily="18" charset="0"/>
              </a:rPr>
              <a:t> </a:t>
            </a:r>
            <a:r>
              <a:rPr lang="sv-SE" sz="1100" b="1" kern="1200" dirty="0" err="1">
                <a:solidFill>
                  <a:schemeClr val="tx1"/>
                </a:solidFill>
                <a:latin typeface="+mn-lt"/>
                <a:ea typeface="+mn-ea"/>
                <a:cs typeface="Times New Roman" panose="02020603050405020304" pitchFamily="18" charset="0"/>
              </a:rPr>
              <a:t>discrimination</a:t>
            </a:r>
            <a:r>
              <a:rPr lang="sv-SE" sz="1100" b="1" kern="1200" dirty="0">
                <a:solidFill>
                  <a:schemeClr val="tx1"/>
                </a:solidFill>
                <a:latin typeface="+mn-lt"/>
                <a:ea typeface="+mn-ea"/>
                <a:cs typeface="Times New Roman" panose="02020603050405020304" pitchFamily="18" charset="0"/>
              </a:rPr>
              <a:t> disorder</a:t>
            </a:r>
          </a:p>
          <a:p>
            <a:pPr>
              <a:lnSpc>
                <a:spcPct val="100000"/>
              </a:lnSpc>
            </a:pPr>
            <a:r>
              <a:rPr lang="sv-SE" sz="1100" b="0" u="sng" kern="1200" dirty="0">
                <a:solidFill>
                  <a:schemeClr val="tx1"/>
                </a:solidFill>
                <a:latin typeface="+mn-lt"/>
                <a:ea typeface="+mn-ea"/>
                <a:cs typeface="Times New Roman" panose="02020603050405020304" pitchFamily="18" charset="0"/>
              </a:rPr>
              <a:t>Taktil</a:t>
            </a:r>
            <a:r>
              <a:rPr lang="sv-SE" sz="1100" b="0" u="sng" kern="1200" baseline="0" dirty="0">
                <a:solidFill>
                  <a:schemeClr val="tx1"/>
                </a:solidFill>
                <a:latin typeface="+mn-lt"/>
                <a:ea typeface="+mn-ea"/>
                <a:cs typeface="Times New Roman" panose="02020603050405020304" pitchFamily="18" charset="0"/>
              </a:rPr>
              <a:t> </a:t>
            </a:r>
            <a:r>
              <a:rPr lang="sv-SE" sz="1100" b="0" kern="1200" baseline="0" dirty="0">
                <a:solidFill>
                  <a:schemeClr val="tx1"/>
                </a:solidFill>
                <a:latin typeface="+mn-lt"/>
                <a:ea typeface="+mn-ea"/>
                <a:cs typeface="Times New Roman" panose="02020603050405020304" pitchFamily="18" charset="0"/>
              </a:rPr>
              <a:t>diskriminering/filter = känna igen föremål bara genom att känna. Ex. knyta knut, fixa dragkedjan utan att behöva titta.</a:t>
            </a:r>
          </a:p>
          <a:p>
            <a:pPr>
              <a:lnSpc>
                <a:spcPct val="100000"/>
              </a:lnSpc>
            </a:pPr>
            <a:r>
              <a:rPr lang="sv-SE" sz="1100" b="0" u="sng" kern="1200" baseline="0" dirty="0">
                <a:solidFill>
                  <a:schemeClr val="tx1"/>
                </a:solidFill>
                <a:latin typeface="+mn-lt"/>
                <a:ea typeface="+mn-ea"/>
                <a:cs typeface="Times New Roman" panose="02020603050405020304" pitchFamily="18" charset="0"/>
              </a:rPr>
              <a:t>Auditiv</a:t>
            </a:r>
            <a:r>
              <a:rPr lang="sv-SE" sz="1100" b="0" kern="1200" baseline="0" dirty="0">
                <a:solidFill>
                  <a:schemeClr val="tx1"/>
                </a:solidFill>
                <a:latin typeface="+mn-lt"/>
                <a:ea typeface="+mn-ea"/>
                <a:cs typeface="Times New Roman" panose="02020603050405020304" pitchFamily="18" charset="0"/>
              </a:rPr>
              <a:t> diskriminering/filter = höra skillnad på liknande ord, ljud till en själv kontra brus runtomkring</a:t>
            </a:r>
          </a:p>
          <a:p>
            <a:pPr>
              <a:lnSpc>
                <a:spcPct val="100000"/>
              </a:lnSpc>
            </a:pPr>
            <a:r>
              <a:rPr lang="sv-SE" sz="1100" b="0" u="sng" kern="1200" baseline="0" dirty="0">
                <a:solidFill>
                  <a:schemeClr val="tx1"/>
                </a:solidFill>
                <a:latin typeface="+mn-lt"/>
                <a:ea typeface="+mn-ea"/>
                <a:cs typeface="Times New Roman" panose="02020603050405020304" pitchFamily="18" charset="0"/>
              </a:rPr>
              <a:t>Visuell</a:t>
            </a:r>
            <a:r>
              <a:rPr lang="sv-SE" sz="1100" b="0" kern="1200" baseline="0" dirty="0">
                <a:solidFill>
                  <a:schemeClr val="tx1"/>
                </a:solidFill>
                <a:latin typeface="+mn-lt"/>
                <a:ea typeface="+mn-ea"/>
                <a:cs typeface="Times New Roman" panose="02020603050405020304" pitchFamily="18" charset="0"/>
              </a:rPr>
              <a:t> diskriminering/filter = se skillnad på p och q, hitta någon i folksamling, se nyckelord i text. </a:t>
            </a:r>
            <a:endParaRPr lang="sv-SE" sz="1100" b="0" kern="1200" dirty="0">
              <a:solidFill>
                <a:schemeClr val="tx1"/>
              </a:solidFill>
              <a:latin typeface="+mn-lt"/>
              <a:ea typeface="+mn-ea"/>
              <a:cs typeface="Times New Roman" panose="02020603050405020304" pitchFamily="18" charset="0"/>
            </a:endParaRPr>
          </a:p>
          <a:p>
            <a:pPr>
              <a:lnSpc>
                <a:spcPct val="100000"/>
              </a:lnSpc>
            </a:pPr>
            <a:endParaRPr lang="sv-SE" sz="1100" b="1" kern="1200" dirty="0">
              <a:solidFill>
                <a:schemeClr val="tx1"/>
              </a:solidFill>
              <a:latin typeface="+mn-lt"/>
              <a:ea typeface="+mn-ea"/>
              <a:cs typeface="Times New Roman" panose="02020603050405020304" pitchFamily="18" charset="0"/>
            </a:endParaRPr>
          </a:p>
          <a:p>
            <a:pPr>
              <a:lnSpc>
                <a:spcPct val="100000"/>
              </a:lnSpc>
            </a:pPr>
            <a:r>
              <a:rPr lang="sv-SE" sz="1100" b="1" kern="1200" dirty="0" err="1">
                <a:solidFill>
                  <a:schemeClr val="tx1"/>
                </a:solidFill>
                <a:latin typeface="+mn-lt"/>
                <a:ea typeface="+mn-ea"/>
                <a:cs typeface="Times New Roman" panose="02020603050405020304" pitchFamily="18" charset="0"/>
              </a:rPr>
              <a:t>Sensory</a:t>
            </a:r>
            <a:r>
              <a:rPr lang="sv-SE" sz="1100" b="1" kern="1200" dirty="0">
                <a:solidFill>
                  <a:schemeClr val="tx1"/>
                </a:solidFill>
                <a:latin typeface="+mn-lt"/>
                <a:ea typeface="+mn-ea"/>
                <a:cs typeface="Times New Roman" panose="02020603050405020304" pitchFamily="18" charset="0"/>
              </a:rPr>
              <a:t> modulation disorder</a:t>
            </a:r>
          </a:p>
          <a:p>
            <a:pPr>
              <a:lnSpc>
                <a:spcPct val="100000"/>
              </a:lnSpc>
            </a:pPr>
            <a:r>
              <a:rPr lang="sv-SE" sz="1100" b="0" kern="1200" dirty="0">
                <a:solidFill>
                  <a:schemeClr val="tx1"/>
                </a:solidFill>
                <a:latin typeface="+mn-lt"/>
                <a:ea typeface="+mn-ea"/>
                <a:cs typeface="Times New Roman" panose="02020603050405020304" pitchFamily="18" charset="0"/>
              </a:rPr>
              <a:t>”</a:t>
            </a:r>
            <a:r>
              <a:rPr lang="sv-SE" sz="1100" b="0" kern="1200" dirty="0" err="1">
                <a:solidFill>
                  <a:schemeClr val="tx1"/>
                </a:solidFill>
                <a:latin typeface="+mn-lt"/>
                <a:ea typeface="+mn-ea"/>
                <a:cs typeface="Times New Roman" panose="02020603050405020304" pitchFamily="18" charset="0"/>
              </a:rPr>
              <a:t>Sensory</a:t>
            </a:r>
            <a:r>
              <a:rPr lang="sv-SE" sz="1100" b="0" kern="1200" dirty="0">
                <a:solidFill>
                  <a:schemeClr val="tx1"/>
                </a:solidFill>
                <a:latin typeface="+mn-lt"/>
                <a:ea typeface="+mn-ea"/>
                <a:cs typeface="Times New Roman" panose="02020603050405020304" pitchFamily="18" charset="0"/>
              </a:rPr>
              <a:t> </a:t>
            </a:r>
            <a:r>
              <a:rPr lang="sv-SE" sz="1100" b="0" kern="1200" dirty="0" err="1">
                <a:solidFill>
                  <a:schemeClr val="tx1"/>
                </a:solidFill>
                <a:latin typeface="+mn-lt"/>
                <a:ea typeface="+mn-ea"/>
                <a:cs typeface="Times New Roman" panose="02020603050405020304" pitchFamily="18" charset="0"/>
              </a:rPr>
              <a:t>seekers</a:t>
            </a:r>
            <a:r>
              <a:rPr lang="sv-SE" sz="1100" b="0" kern="1200" dirty="0">
                <a:solidFill>
                  <a:schemeClr val="tx1"/>
                </a:solidFill>
                <a:latin typeface="+mn-lt"/>
                <a:ea typeface="+mn-ea"/>
                <a:cs typeface="Times New Roman" panose="02020603050405020304" pitchFamily="18" charset="0"/>
              </a:rPr>
              <a:t>” och ”</a:t>
            </a:r>
            <a:r>
              <a:rPr lang="sv-SE" sz="1100" b="0" kern="1200" dirty="0" err="1">
                <a:solidFill>
                  <a:schemeClr val="tx1"/>
                </a:solidFill>
                <a:latin typeface="+mn-lt"/>
                <a:ea typeface="+mn-ea"/>
                <a:cs typeface="Times New Roman" panose="02020603050405020304" pitchFamily="18" charset="0"/>
              </a:rPr>
              <a:t>Sensory</a:t>
            </a:r>
            <a:r>
              <a:rPr lang="sv-SE" sz="1100" b="0" kern="1200" dirty="0">
                <a:solidFill>
                  <a:schemeClr val="tx1"/>
                </a:solidFill>
                <a:latin typeface="+mn-lt"/>
                <a:ea typeface="+mn-ea"/>
                <a:cs typeface="Times New Roman" panose="02020603050405020304" pitchFamily="18" charset="0"/>
              </a:rPr>
              <a:t> </a:t>
            </a:r>
            <a:r>
              <a:rPr lang="sv-SE" sz="1100" b="0" kern="1200" dirty="0" err="1">
                <a:solidFill>
                  <a:schemeClr val="tx1"/>
                </a:solidFill>
                <a:latin typeface="+mn-lt"/>
                <a:ea typeface="+mn-ea"/>
                <a:cs typeface="Times New Roman" panose="02020603050405020304" pitchFamily="18" charset="0"/>
              </a:rPr>
              <a:t>avoiders</a:t>
            </a:r>
            <a:r>
              <a:rPr lang="sv-SE" sz="1100" b="0" kern="1200" dirty="0">
                <a:solidFill>
                  <a:schemeClr val="tx1"/>
                </a:solidFill>
                <a:latin typeface="+mn-lt"/>
                <a:ea typeface="+mn-ea"/>
                <a:cs typeface="Times New Roman" panose="02020603050405020304" pitchFamily="18" charset="0"/>
              </a:rPr>
              <a:t>”</a:t>
            </a:r>
          </a:p>
          <a:p>
            <a:pPr>
              <a:lnSpc>
                <a:spcPct val="100000"/>
              </a:lnSpc>
            </a:pPr>
            <a:r>
              <a:rPr lang="sv-SE" sz="1100" b="0" i="0" kern="1200" dirty="0">
                <a:solidFill>
                  <a:schemeClr val="tx1"/>
                </a:solidFill>
                <a:effectLst/>
                <a:latin typeface="+mn-lt"/>
                <a:ea typeface="+mn-ea"/>
                <a:cs typeface="+mn-cs"/>
              </a:rPr>
              <a:t>Ex. svårt att tolka känselintrycken kan det leda till att man undviker viss typ av beröring (undviker vissa material/texturer/ klädesplagg). </a:t>
            </a:r>
            <a:endParaRPr lang="sv-SE" sz="1100" b="0" kern="1200" dirty="0">
              <a:solidFill>
                <a:schemeClr val="tx1"/>
              </a:solidFill>
              <a:latin typeface="+mn-lt"/>
              <a:ea typeface="+mn-ea"/>
              <a:cs typeface="Times New Roman" panose="02020603050405020304" pitchFamily="18" charset="0"/>
            </a:endParaRPr>
          </a:p>
          <a:p>
            <a:pPr>
              <a:lnSpc>
                <a:spcPct val="100000"/>
              </a:lnSpc>
            </a:pPr>
            <a:endParaRPr lang="sv-SE" sz="1100" b="1" kern="1200" dirty="0">
              <a:solidFill>
                <a:schemeClr val="tx1"/>
              </a:solidFill>
              <a:latin typeface="+mn-lt"/>
              <a:ea typeface="+mn-ea"/>
              <a:cs typeface="Times New Roman" panose="02020603050405020304" pitchFamily="18" charset="0"/>
            </a:endParaRPr>
          </a:p>
          <a:p>
            <a:pPr marL="0" marR="0" lvl="0" indent="0" algn="l" defTabSz="870234" rtl="0" eaLnBrk="1" fontAlgn="auto" latinLnBrk="0" hangingPunct="1">
              <a:lnSpc>
                <a:spcPct val="100000"/>
              </a:lnSpc>
              <a:spcBef>
                <a:spcPts val="0"/>
              </a:spcBef>
              <a:spcAft>
                <a:spcPts val="0"/>
              </a:spcAft>
              <a:buClrTx/>
              <a:buSzTx/>
              <a:buFontTx/>
              <a:buNone/>
              <a:tabLst/>
              <a:defRPr/>
            </a:pPr>
            <a:r>
              <a:rPr lang="sv-SE" sz="1100" b="1" kern="1200" dirty="0" err="1">
                <a:solidFill>
                  <a:schemeClr val="tx1"/>
                </a:solidFill>
                <a:latin typeface="+mn-lt"/>
                <a:ea typeface="+mn-ea"/>
                <a:cs typeface="Times New Roman" panose="02020603050405020304" pitchFamily="18" charset="0"/>
              </a:rPr>
              <a:t>Sensory-based</a:t>
            </a:r>
            <a:r>
              <a:rPr lang="sv-SE" sz="1100" b="1" kern="1200" dirty="0">
                <a:solidFill>
                  <a:schemeClr val="tx1"/>
                </a:solidFill>
                <a:latin typeface="+mn-lt"/>
                <a:ea typeface="+mn-ea"/>
                <a:cs typeface="Times New Roman" panose="02020603050405020304" pitchFamily="18" charset="0"/>
              </a:rPr>
              <a:t> motor disorder</a:t>
            </a:r>
          </a:p>
          <a:p>
            <a:pPr>
              <a:lnSpc>
                <a:spcPct val="100000"/>
              </a:lnSpc>
            </a:pPr>
            <a:r>
              <a:rPr lang="sv-SE" sz="1100" b="0" i="0" kern="1200" dirty="0">
                <a:solidFill>
                  <a:schemeClr val="tx1"/>
                </a:solidFill>
                <a:effectLst/>
                <a:latin typeface="+mn-lt"/>
                <a:ea typeface="+mn-ea"/>
                <a:cs typeface="+mn-cs"/>
              </a:rPr>
              <a:t>Exempelvis delta i bollsporter om man har svårt att tolka var de egna kroppsdelarna befinner sig i förhållande till varandra eller bedöma hur fort och enligt vilken bana bollen kommer emot mig. Eftersom personer med sensoriska processvårigheter har svårt att tolka och organisera de olika sensoriska meddelandena som flödar in till hjärnan kan </a:t>
            </a:r>
            <a:r>
              <a:rPr lang="sv-SE" sz="1100" b="0" i="0" kern="1200" dirty="0" err="1">
                <a:solidFill>
                  <a:schemeClr val="tx1"/>
                </a:solidFill>
                <a:effectLst/>
                <a:latin typeface="+mn-lt"/>
                <a:ea typeface="+mn-ea"/>
                <a:cs typeface="+mn-cs"/>
              </a:rPr>
              <a:t>responserna</a:t>
            </a:r>
            <a:r>
              <a:rPr lang="sv-SE" sz="1100" b="0" i="0" kern="1200" dirty="0">
                <a:solidFill>
                  <a:schemeClr val="tx1"/>
                </a:solidFill>
                <a:effectLst/>
                <a:latin typeface="+mn-lt"/>
                <a:ea typeface="+mn-ea"/>
                <a:cs typeface="+mn-cs"/>
              </a:rPr>
              <a:t>,</a:t>
            </a:r>
            <a:r>
              <a:rPr lang="sv-SE" sz="1100" b="1" i="0" kern="1200" dirty="0">
                <a:solidFill>
                  <a:schemeClr val="tx1"/>
                </a:solidFill>
                <a:effectLst/>
                <a:latin typeface="+mn-lt"/>
                <a:ea typeface="+mn-ea"/>
                <a:cs typeface="+mn-cs"/>
              </a:rPr>
              <a:t> dvs. beteendena, bli oorganiserade och avvikande.</a:t>
            </a:r>
          </a:p>
        </p:txBody>
      </p:sp>
    </p:spTree>
    <p:extLst>
      <p:ext uri="{BB962C8B-B14F-4D97-AF65-F5344CB8AC3E}">
        <p14:creationId xmlns:p14="http://schemas.microsoft.com/office/powerpoint/2010/main" val="100697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94D0DC-0CC2-406B-B4AC-45B4E4585500}" type="slidenum">
              <a:rPr lang="sv-SE" smtClean="0"/>
              <a:t>8</a:t>
            </a:fld>
            <a:endParaRPr lang="sv-SE"/>
          </a:p>
        </p:txBody>
      </p:sp>
    </p:spTree>
    <p:extLst>
      <p:ext uri="{BB962C8B-B14F-4D97-AF65-F5344CB8AC3E}">
        <p14:creationId xmlns:p14="http://schemas.microsoft.com/office/powerpoint/2010/main" val="334470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94D0DC-0CC2-406B-B4AC-45B4E4585500}" type="slidenum">
              <a:rPr lang="sv-SE" smtClean="0"/>
              <a:t>9</a:t>
            </a:fld>
            <a:endParaRPr lang="sv-SE"/>
          </a:p>
        </p:txBody>
      </p:sp>
    </p:spTree>
    <p:extLst>
      <p:ext uri="{BB962C8B-B14F-4D97-AF65-F5344CB8AC3E}">
        <p14:creationId xmlns:p14="http://schemas.microsoft.com/office/powerpoint/2010/main" val="218307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934414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3098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6140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7044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1160EA64-D806-43AC-9DF2-F8C432F32B4C}"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982209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7/6/2023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6270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583436" y="3143250"/>
            <a:ext cx="4270248" cy="25967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4F7D4976-E339-4826-83B7-FBD03F55ECF8}"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68010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8217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1784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Date Placeholder 8"/>
          <p:cNvSpPr>
            <a:spLocks noGrp="1"/>
          </p:cNvSpPr>
          <p:nvPr>
            <p:ph type="dt" sz="half" idx="10"/>
          </p:nvPr>
        </p:nvSpPr>
        <p:spPr/>
        <p:txBody>
          <a:bodyPr/>
          <a:lstStyle/>
          <a:p>
            <a:fld id="{D1BE4249-C0D0-4B06-8692-E8BB871AF643}" type="datetimeFigureOut">
              <a:rPr lang="en-US" smtClean="0"/>
              <a:t>7/6/2023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2451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7/6/2023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1440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7/6/2023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05989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EF6A4-E7BE-48C9-B667-1B45309CCE5B}"/>
              </a:ext>
            </a:extLst>
          </p:cNvPr>
          <p:cNvSpPr>
            <a:spLocks noGrp="1"/>
          </p:cNvSpPr>
          <p:nvPr>
            <p:ph type="ctrTitle"/>
          </p:nvPr>
        </p:nvSpPr>
        <p:spPr>
          <a:xfrm>
            <a:off x="1600200" y="977554"/>
            <a:ext cx="8991600" cy="1645920"/>
          </a:xfrm>
        </p:spPr>
        <p:txBody>
          <a:bodyPr>
            <a:normAutofit/>
          </a:bodyPr>
          <a:lstStyle/>
          <a:p>
            <a:r>
              <a:rPr lang="sv-SE" dirty="0"/>
              <a:t>Energibesparande strategier och </a:t>
            </a:r>
            <a:r>
              <a:rPr lang="sv-SE" dirty="0" err="1"/>
              <a:t>akTIVITETSBALANS</a:t>
            </a:r>
            <a:r>
              <a:rPr lang="sv-SE" dirty="0"/>
              <a:t> </a:t>
            </a:r>
          </a:p>
        </p:txBody>
      </p:sp>
      <p:pic>
        <p:nvPicPr>
          <p:cNvPr id="3" name="Picture 4" descr="Relaterad bild">
            <a:extLst>
              <a:ext uri="{FF2B5EF4-FFF2-40B4-BE49-F238E27FC236}">
                <a16:creationId xmlns:a16="http://schemas.microsoft.com/office/drawing/2014/main" id="{162BF3BB-9AFA-8314-4A87-DE45FC623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61" y="2890768"/>
            <a:ext cx="4473575" cy="3727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4BA82434-D307-EF25-480C-D511554289B4}"/>
              </a:ext>
            </a:extLst>
          </p:cNvPr>
          <p:cNvSpPr txBox="1"/>
          <p:nvPr/>
        </p:nvSpPr>
        <p:spPr>
          <a:xfrm>
            <a:off x="6982133" y="4570092"/>
            <a:ext cx="5077132" cy="400110"/>
          </a:xfrm>
          <a:prstGeom prst="rect">
            <a:avLst/>
          </a:prstGeom>
          <a:noFill/>
        </p:spPr>
        <p:txBody>
          <a:bodyPr wrap="square">
            <a:spAutoFit/>
          </a:bodyPr>
          <a:lstStyle/>
          <a:p>
            <a:r>
              <a:rPr lang="sv-SE" sz="2000" dirty="0"/>
              <a:t>Föreläsning, diskussion, utbyta erfarenheter.</a:t>
            </a:r>
          </a:p>
        </p:txBody>
      </p:sp>
    </p:spTree>
    <p:extLst>
      <p:ext uri="{BB962C8B-B14F-4D97-AF65-F5344CB8AC3E}">
        <p14:creationId xmlns:p14="http://schemas.microsoft.com/office/powerpoint/2010/main" val="91687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CB2D56-D54A-493A-ACA8-0C11A74206B6}"/>
              </a:ext>
            </a:extLst>
          </p:cNvPr>
          <p:cNvSpPr>
            <a:spLocks noGrp="1"/>
          </p:cNvSpPr>
          <p:nvPr>
            <p:ph type="title"/>
          </p:nvPr>
        </p:nvSpPr>
        <p:spPr>
          <a:xfrm>
            <a:off x="2231135" y="722376"/>
            <a:ext cx="7729728" cy="1188720"/>
          </a:xfrm>
        </p:spPr>
        <p:txBody>
          <a:bodyPr/>
          <a:lstStyle/>
          <a:p>
            <a:r>
              <a:rPr lang="sv-SE" dirty="0"/>
              <a:t>Aktivitetsdagbok </a:t>
            </a:r>
          </a:p>
        </p:txBody>
      </p:sp>
      <p:sp>
        <p:nvSpPr>
          <p:cNvPr id="3" name="Platshållare för innehåll 2">
            <a:extLst>
              <a:ext uri="{FF2B5EF4-FFF2-40B4-BE49-F238E27FC236}">
                <a16:creationId xmlns:a16="http://schemas.microsoft.com/office/drawing/2014/main" id="{EAF71489-03CC-4BE0-9FE7-7CFABFCCF235}"/>
              </a:ext>
            </a:extLst>
          </p:cNvPr>
          <p:cNvSpPr>
            <a:spLocks noGrp="1"/>
          </p:cNvSpPr>
          <p:nvPr>
            <p:ph idx="1"/>
          </p:nvPr>
        </p:nvSpPr>
        <p:spPr/>
        <p:txBody>
          <a:bodyPr/>
          <a:lstStyle/>
          <a:p>
            <a:pPr marL="0" inden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60114F07-A345-452C-BDC9-B1191F60F1C8}"/>
              </a:ext>
            </a:extLst>
          </p:cNvPr>
          <p:cNvSpPr txBox="1"/>
          <p:nvPr/>
        </p:nvSpPr>
        <p:spPr>
          <a:xfrm>
            <a:off x="3048000" y="3241865"/>
            <a:ext cx="6096000" cy="374270"/>
          </a:xfrm>
          <a:prstGeom prst="rect">
            <a:avLst/>
          </a:prstGeom>
          <a:noFill/>
        </p:spPr>
        <p:txBody>
          <a:bodyPr wrap="square">
            <a:spAutoFit/>
          </a:bodyPr>
          <a:lstStyle/>
          <a:p>
            <a:pPr marL="0" algn="l" rtl="0" eaLnBrk="1" latinLnBrk="0" hangingPunct="1">
              <a:lnSpc>
                <a:spcPct val="107000"/>
              </a:lnSpc>
              <a:spcBef>
                <a:spcPts val="0"/>
              </a:spcBef>
              <a:spcAft>
                <a:spcPts val="0"/>
              </a:spcAft>
            </a:pPr>
            <a:r>
              <a:rPr lang="sv-SE" sz="1800" kern="1200">
                <a:solidFill>
                  <a:srgbClr val="000000"/>
                </a:solidFill>
                <a:effectLst/>
                <a:latin typeface="Calibri" panose="020F0502020204030204" pitchFamily="34" charset="0"/>
                <a:ea typeface="+mn-ea"/>
                <a:cs typeface="+mn-cs"/>
              </a:rPr>
              <a:t> </a:t>
            </a:r>
            <a:endParaRPr lang="sv-SE">
              <a:effectLst/>
            </a:endParaRPr>
          </a:p>
        </p:txBody>
      </p:sp>
      <p:sp>
        <p:nvSpPr>
          <p:cNvPr id="7" name="textruta 6">
            <a:extLst>
              <a:ext uri="{FF2B5EF4-FFF2-40B4-BE49-F238E27FC236}">
                <a16:creationId xmlns:a16="http://schemas.microsoft.com/office/drawing/2014/main" id="{D403E990-C67E-44E9-B83D-3DC31E3C57BE}"/>
              </a:ext>
            </a:extLst>
          </p:cNvPr>
          <p:cNvSpPr txBox="1"/>
          <p:nvPr/>
        </p:nvSpPr>
        <p:spPr>
          <a:xfrm>
            <a:off x="3048000" y="3241865"/>
            <a:ext cx="6096000" cy="374270"/>
          </a:xfrm>
          <a:prstGeom prst="rect">
            <a:avLst/>
          </a:prstGeom>
          <a:noFill/>
        </p:spPr>
        <p:txBody>
          <a:bodyPr wrap="square">
            <a:spAutoFit/>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ell 7">
            <a:extLst>
              <a:ext uri="{FF2B5EF4-FFF2-40B4-BE49-F238E27FC236}">
                <a16:creationId xmlns:a16="http://schemas.microsoft.com/office/drawing/2014/main" id="{1E283263-312A-48E0-8B8D-7B26676AE58B}"/>
              </a:ext>
            </a:extLst>
          </p:cNvPr>
          <p:cNvGraphicFramePr>
            <a:graphicFrameLocks noGrp="1"/>
          </p:cNvGraphicFramePr>
          <p:nvPr>
            <p:extLst>
              <p:ext uri="{D42A27DB-BD31-4B8C-83A1-F6EECF244321}">
                <p14:modId xmlns:p14="http://schemas.microsoft.com/office/powerpoint/2010/main" val="2516898407"/>
              </p:ext>
            </p:extLst>
          </p:nvPr>
        </p:nvGraphicFramePr>
        <p:xfrm>
          <a:off x="1174834" y="2153412"/>
          <a:ext cx="9842331" cy="4670792"/>
        </p:xfrm>
        <a:graphic>
          <a:graphicData uri="http://schemas.openxmlformats.org/drawingml/2006/table">
            <a:tbl>
              <a:tblPr firstRow="1" firstCol="1" bandRow="1">
                <a:tableStyleId>{85BE263C-DBD7-4A20-BB59-AAB30ACAA65A}</a:tableStyleId>
              </a:tblPr>
              <a:tblGrid>
                <a:gridCol w="613134">
                  <a:extLst>
                    <a:ext uri="{9D8B030D-6E8A-4147-A177-3AD203B41FA5}">
                      <a16:colId xmlns:a16="http://schemas.microsoft.com/office/drawing/2014/main" val="2647984518"/>
                    </a:ext>
                  </a:extLst>
                </a:gridCol>
                <a:gridCol w="1349270">
                  <a:extLst>
                    <a:ext uri="{9D8B030D-6E8A-4147-A177-3AD203B41FA5}">
                      <a16:colId xmlns:a16="http://schemas.microsoft.com/office/drawing/2014/main" val="2302781397"/>
                    </a:ext>
                  </a:extLst>
                </a:gridCol>
                <a:gridCol w="1458637">
                  <a:extLst>
                    <a:ext uri="{9D8B030D-6E8A-4147-A177-3AD203B41FA5}">
                      <a16:colId xmlns:a16="http://schemas.microsoft.com/office/drawing/2014/main" val="1022748523"/>
                    </a:ext>
                  </a:extLst>
                </a:gridCol>
                <a:gridCol w="2043326">
                  <a:extLst>
                    <a:ext uri="{9D8B030D-6E8A-4147-A177-3AD203B41FA5}">
                      <a16:colId xmlns:a16="http://schemas.microsoft.com/office/drawing/2014/main" val="2472831733"/>
                    </a:ext>
                  </a:extLst>
                </a:gridCol>
                <a:gridCol w="2355226">
                  <a:extLst>
                    <a:ext uri="{9D8B030D-6E8A-4147-A177-3AD203B41FA5}">
                      <a16:colId xmlns:a16="http://schemas.microsoft.com/office/drawing/2014/main" val="3757938151"/>
                    </a:ext>
                  </a:extLst>
                </a:gridCol>
                <a:gridCol w="2022738">
                  <a:extLst>
                    <a:ext uri="{9D8B030D-6E8A-4147-A177-3AD203B41FA5}">
                      <a16:colId xmlns:a16="http://schemas.microsoft.com/office/drawing/2014/main" val="392899877"/>
                    </a:ext>
                  </a:extLst>
                </a:gridCol>
              </a:tblGrid>
              <a:tr h="534205">
                <a:tc>
                  <a:txBody>
                    <a:bodyPr/>
                    <a:lstStyle/>
                    <a:p>
                      <a:pPr>
                        <a:lnSpc>
                          <a:spcPct val="107000"/>
                        </a:lnSpc>
                        <a:spcAft>
                          <a:spcPts val="0"/>
                        </a:spcAft>
                      </a:pPr>
                      <a:r>
                        <a:rPr lang="sv-SE" sz="1600" dirty="0">
                          <a:solidFill>
                            <a:schemeClr val="tx1"/>
                          </a:solidFill>
                          <a:effectLst/>
                        </a:rPr>
                        <a:t>Tid</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600" dirty="0">
                          <a:solidFill>
                            <a:schemeClr val="tx1"/>
                          </a:solidFill>
                          <a:effectLst/>
                        </a:rPr>
                        <a:t>Tidsåtgång</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600" dirty="0">
                          <a:solidFill>
                            <a:schemeClr val="tx1"/>
                          </a:solidFill>
                          <a:effectLst/>
                        </a:rPr>
                        <a:t>Aktivitet </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600" dirty="0">
                          <a:solidFill>
                            <a:schemeClr val="tx1"/>
                          </a:solidFill>
                          <a:effectLst/>
                        </a:rPr>
                        <a:t>Var aktiviteten betydelsefull?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600" dirty="0">
                          <a:solidFill>
                            <a:schemeClr val="tx1"/>
                          </a:solidFill>
                          <a:effectLst/>
                        </a:rPr>
                        <a:t>Varför var aktiviteten betydelsefull?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600" dirty="0">
                          <a:solidFill>
                            <a:schemeClr val="tx1"/>
                          </a:solidFill>
                          <a:effectLst/>
                        </a:rPr>
                        <a:t>Hur mår jag efter aktiviteten?</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4023103125"/>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566982595"/>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238608788"/>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2852548941"/>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88308265"/>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152400437"/>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763256081"/>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829349039"/>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581613360"/>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748586861"/>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519301893"/>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909617898"/>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497916253"/>
                  </a:ext>
                </a:extLst>
              </a:tr>
              <a:tr h="278159">
                <a:tc>
                  <a:txBody>
                    <a:bodyPr/>
                    <a:lstStyle/>
                    <a:p>
                      <a:pPr>
                        <a:lnSpc>
                          <a:spcPct val="107000"/>
                        </a:lnSpc>
                        <a:spcAft>
                          <a:spcPts val="0"/>
                        </a:spcAft>
                      </a:pPr>
                      <a:r>
                        <a:rPr lang="sv-SE" sz="1000">
                          <a:effectLst/>
                        </a:rPr>
                        <a:t> </a:t>
                      </a:r>
                    </a:p>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nSpc>
                          <a:spcPct val="107000"/>
                        </a:lnSpc>
                        <a:spcAft>
                          <a:spcPts val="0"/>
                        </a:spcAft>
                      </a:pPr>
                      <a:r>
                        <a:rPr lang="sv-SE" sz="10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509262025"/>
                  </a:ext>
                </a:extLst>
              </a:tr>
            </a:tbl>
          </a:graphicData>
        </a:graphic>
      </p:graphicFrame>
    </p:spTree>
    <p:extLst>
      <p:ext uri="{BB962C8B-B14F-4D97-AF65-F5344CB8AC3E}">
        <p14:creationId xmlns:p14="http://schemas.microsoft.com/office/powerpoint/2010/main" val="83412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D5F52-D1DD-45DA-925E-EDD4E9F704BD}"/>
              </a:ext>
            </a:extLst>
          </p:cNvPr>
          <p:cNvSpPr>
            <a:spLocks noGrp="1"/>
          </p:cNvSpPr>
          <p:nvPr>
            <p:ph type="title"/>
          </p:nvPr>
        </p:nvSpPr>
        <p:spPr/>
        <p:txBody>
          <a:bodyPr/>
          <a:lstStyle/>
          <a:p>
            <a:r>
              <a:rPr lang="sv-SE" dirty="0"/>
              <a:t>Avslutningsvis.. </a:t>
            </a:r>
          </a:p>
        </p:txBody>
      </p:sp>
      <p:pic>
        <p:nvPicPr>
          <p:cNvPr id="4" name="Picture 2" descr="Bildresultat för bild hjärntrötthet">
            <a:extLst>
              <a:ext uri="{FF2B5EF4-FFF2-40B4-BE49-F238E27FC236}">
                <a16:creationId xmlns:a16="http://schemas.microsoft.com/office/drawing/2014/main" id="{4F53C849-5ACD-4C9A-B523-3ED9DA6AFC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8756" y="2360612"/>
            <a:ext cx="4154488" cy="415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2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93ED044-A011-126D-2313-B364FD68A3E7}"/>
              </a:ext>
            </a:extLst>
          </p:cNvPr>
          <p:cNvSpPr>
            <a:spLocks noGrp="1"/>
          </p:cNvSpPr>
          <p:nvPr>
            <p:ph type="title"/>
          </p:nvPr>
        </p:nvSpPr>
        <p:spPr>
          <a:xfrm>
            <a:off x="2230437" y="207058"/>
            <a:ext cx="7731125" cy="469900"/>
          </a:xfrm>
        </p:spPr>
        <p:txBody>
          <a:bodyPr>
            <a:normAutofit fontScale="90000"/>
          </a:bodyPr>
          <a:lstStyle/>
          <a:p>
            <a:r>
              <a:rPr lang="sv-SE" b="1" u="sng" dirty="0"/>
              <a:t>Tips- mental trötthet</a:t>
            </a:r>
            <a:endParaRPr lang="sv-SE" dirty="0"/>
          </a:p>
        </p:txBody>
      </p:sp>
      <p:sp>
        <p:nvSpPr>
          <p:cNvPr id="5" name="Rubrik 1">
            <a:extLst>
              <a:ext uri="{FF2B5EF4-FFF2-40B4-BE49-F238E27FC236}">
                <a16:creationId xmlns:a16="http://schemas.microsoft.com/office/drawing/2014/main" id="{90988E11-F8A4-CBC0-59FF-A89AAAC079BA}"/>
              </a:ext>
            </a:extLst>
          </p:cNvPr>
          <p:cNvSpPr txBox="1">
            <a:spLocks/>
          </p:cNvSpPr>
          <p:nvPr/>
        </p:nvSpPr>
        <p:spPr bwMode="black">
          <a:xfrm>
            <a:off x="261938" y="1267309"/>
            <a:ext cx="5199062" cy="940308"/>
          </a:xfrm>
          <a:prstGeom prst="rect">
            <a:avLst/>
          </a:prstGeom>
          <a:solidFill>
            <a:srgbClr val="FFFFFF"/>
          </a:solidFill>
          <a:ln w="31750" cap="sq">
            <a:solidFill>
              <a:srgbClr val="404040"/>
            </a:solidFill>
            <a:miter lim="800000"/>
          </a:ln>
        </p:spPr>
        <p:txBody>
          <a:bodyPr vert="horz" lIns="182880" tIns="182880" rIns="182880" bIns="182880" rtlCol="0" anchor="ctr">
            <a:normAutofit fontScale="8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v-SE" dirty="0" err="1"/>
              <a:t>svt</a:t>
            </a:r>
            <a:r>
              <a:rPr lang="sv-SE" dirty="0"/>
              <a:t> play – </a:t>
            </a:r>
            <a:r>
              <a:rPr lang="sv-SE" dirty="0" err="1"/>
              <a:t>anders</a:t>
            </a:r>
            <a:r>
              <a:rPr lang="sv-SE" dirty="0"/>
              <a:t> </a:t>
            </a:r>
            <a:r>
              <a:rPr lang="sv-SE" dirty="0" err="1"/>
              <a:t>hansen</a:t>
            </a:r>
            <a:br>
              <a:rPr lang="sv-SE" dirty="0"/>
            </a:br>
            <a:r>
              <a:rPr lang="sv-SE" dirty="0"/>
              <a:t>”vår föränderliga hjärna”  </a:t>
            </a:r>
          </a:p>
        </p:txBody>
      </p:sp>
      <p:pic>
        <p:nvPicPr>
          <p:cNvPr id="6" name="Picture 2">
            <a:extLst>
              <a:ext uri="{FF2B5EF4-FFF2-40B4-BE49-F238E27FC236}">
                <a16:creationId xmlns:a16="http://schemas.microsoft.com/office/drawing/2014/main" id="{8307DF95-A0B7-4761-E207-31BE377A19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586" y="2491327"/>
            <a:ext cx="3429001" cy="192881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F0CD3E1D-B530-AD59-0290-89E1F2EF0665}"/>
              </a:ext>
            </a:extLst>
          </p:cNvPr>
          <p:cNvPicPr>
            <a:picLocks noChangeAspect="1"/>
          </p:cNvPicPr>
          <p:nvPr/>
        </p:nvPicPr>
        <p:blipFill>
          <a:blip r:embed="rId3"/>
          <a:stretch>
            <a:fillRect/>
          </a:stretch>
        </p:blipFill>
        <p:spPr>
          <a:xfrm>
            <a:off x="6868714" y="2086515"/>
            <a:ext cx="4457700" cy="2333625"/>
          </a:xfrm>
          <a:prstGeom prst="rect">
            <a:avLst/>
          </a:prstGeom>
        </p:spPr>
      </p:pic>
      <p:sp>
        <p:nvSpPr>
          <p:cNvPr id="9" name="Rubrik 1">
            <a:extLst>
              <a:ext uri="{FF2B5EF4-FFF2-40B4-BE49-F238E27FC236}">
                <a16:creationId xmlns:a16="http://schemas.microsoft.com/office/drawing/2014/main" id="{92478E1E-10CE-5E5F-E996-87A18495C91D}"/>
              </a:ext>
            </a:extLst>
          </p:cNvPr>
          <p:cNvSpPr txBox="1">
            <a:spLocks/>
          </p:cNvSpPr>
          <p:nvPr/>
        </p:nvSpPr>
        <p:spPr bwMode="black">
          <a:xfrm>
            <a:off x="7365999" y="1268476"/>
            <a:ext cx="3463131" cy="674116"/>
          </a:xfrm>
          <a:prstGeom prst="rect">
            <a:avLst/>
          </a:prstGeom>
          <a:solidFill>
            <a:srgbClr val="FFFFFF"/>
          </a:solidFill>
          <a:ln w="31750" cap="sq">
            <a:solidFill>
              <a:srgbClr val="404040"/>
            </a:solidFill>
            <a:miter lim="800000"/>
          </a:ln>
        </p:spPr>
        <p:txBody>
          <a:bodyPr vert="horz" lIns="182880" tIns="182880" rIns="182880" bIns="182880" rtlCol="0" anchor="ctr">
            <a:normAutofit fontScale="900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v-SE" dirty="0" err="1"/>
              <a:t>Appar</a:t>
            </a:r>
            <a:endParaRPr lang="sv-SE" dirty="0"/>
          </a:p>
        </p:txBody>
      </p:sp>
      <p:pic>
        <p:nvPicPr>
          <p:cNvPr id="11" name="Bildobjekt 10">
            <a:extLst>
              <a:ext uri="{FF2B5EF4-FFF2-40B4-BE49-F238E27FC236}">
                <a16:creationId xmlns:a16="http://schemas.microsoft.com/office/drawing/2014/main" id="{C6E59C52-2EBF-2A54-BA4E-59C431FDDB96}"/>
              </a:ext>
            </a:extLst>
          </p:cNvPr>
          <p:cNvPicPr>
            <a:picLocks noChangeAspect="1"/>
          </p:cNvPicPr>
          <p:nvPr/>
        </p:nvPicPr>
        <p:blipFill>
          <a:blip r:embed="rId4"/>
          <a:stretch>
            <a:fillRect/>
          </a:stretch>
        </p:blipFill>
        <p:spPr>
          <a:xfrm>
            <a:off x="5619750" y="4564063"/>
            <a:ext cx="6572250" cy="2286000"/>
          </a:xfrm>
          <a:prstGeom prst="rect">
            <a:avLst/>
          </a:prstGeom>
        </p:spPr>
      </p:pic>
    </p:spTree>
    <p:extLst>
      <p:ext uri="{BB962C8B-B14F-4D97-AF65-F5344CB8AC3E}">
        <p14:creationId xmlns:p14="http://schemas.microsoft.com/office/powerpoint/2010/main" val="224061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80BD8-08D5-4283-BBDA-C40A5C0F58FE}"/>
              </a:ext>
            </a:extLst>
          </p:cNvPr>
          <p:cNvSpPr>
            <a:spLocks noGrp="1"/>
          </p:cNvSpPr>
          <p:nvPr>
            <p:ph type="title"/>
          </p:nvPr>
        </p:nvSpPr>
        <p:spPr/>
        <p:txBody>
          <a:bodyPr/>
          <a:lstStyle/>
          <a:p>
            <a:r>
              <a:rPr lang="sv-SE" dirty="0"/>
              <a:t>Ansträngningen bakom behöver inte motsvara resultatet</a:t>
            </a:r>
          </a:p>
        </p:txBody>
      </p:sp>
      <p:pic>
        <p:nvPicPr>
          <p:cNvPr id="4" name="Picture 4" descr="Relaterad bild">
            <a:extLst>
              <a:ext uri="{FF2B5EF4-FFF2-40B4-BE49-F238E27FC236}">
                <a16:creationId xmlns:a16="http://schemas.microsoft.com/office/drawing/2014/main" id="{C83557CD-90BB-2AF3-EFFA-B74B09734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141" y="2351597"/>
            <a:ext cx="4509446" cy="354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2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5EA24-57F8-47BC-A6E8-93AAA58DFCE9}"/>
              </a:ext>
            </a:extLst>
          </p:cNvPr>
          <p:cNvSpPr>
            <a:spLocks noGrp="1"/>
          </p:cNvSpPr>
          <p:nvPr>
            <p:ph type="title"/>
          </p:nvPr>
        </p:nvSpPr>
        <p:spPr>
          <a:xfrm>
            <a:off x="2880065" y="560439"/>
            <a:ext cx="7729728" cy="1188720"/>
          </a:xfrm>
        </p:spPr>
        <p:txBody>
          <a:bodyPr/>
          <a:lstStyle/>
          <a:p>
            <a:r>
              <a:rPr lang="sv-SE" dirty="0"/>
              <a:t>t</a:t>
            </a:r>
            <a:r>
              <a:rPr lang="en-US" b="0" i="0" dirty="0">
                <a:solidFill>
                  <a:srgbClr val="71777D"/>
                </a:solidFill>
                <a:effectLst/>
                <a:latin typeface="Roboto" panose="02000000000000000000" pitchFamily="2" charset="0"/>
              </a:rPr>
              <a:t>he Human Activity Assistive Technology model (HAAT) </a:t>
            </a:r>
            <a:endParaRPr lang="sv-SE" dirty="0"/>
          </a:p>
        </p:txBody>
      </p:sp>
      <p:pic>
        <p:nvPicPr>
          <p:cNvPr id="1026" name="Picture 2" descr="Framework for Assistive Technologies | Musculoskeletal Key">
            <a:extLst>
              <a:ext uri="{FF2B5EF4-FFF2-40B4-BE49-F238E27FC236}">
                <a16:creationId xmlns:a16="http://schemas.microsoft.com/office/drawing/2014/main" id="{B5BFEDE0-8501-49F2-BD13-A0497CCA9E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5627" y="2078696"/>
            <a:ext cx="4538604" cy="4365375"/>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E962F3D3-1230-AD14-39C2-DE73C3552F72}"/>
              </a:ext>
            </a:extLst>
          </p:cNvPr>
          <p:cNvPicPr>
            <a:picLocks noChangeAspect="1"/>
          </p:cNvPicPr>
          <p:nvPr/>
        </p:nvPicPr>
        <p:blipFill rotWithShape="1">
          <a:blip r:embed="rId3"/>
          <a:srcRect l="3557" t="3942"/>
          <a:stretch/>
        </p:blipFill>
        <p:spPr>
          <a:xfrm>
            <a:off x="521305" y="1398470"/>
            <a:ext cx="2121803" cy="5283374"/>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319130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BA9FFB92-456A-E8CF-2476-EAF6A4DFEFF1}"/>
              </a:ext>
            </a:extLst>
          </p:cNvPr>
          <p:cNvSpPr/>
          <p:nvPr/>
        </p:nvSpPr>
        <p:spPr>
          <a:xfrm>
            <a:off x="3295866" y="3685031"/>
            <a:ext cx="3384550" cy="311150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tx1"/>
                </a:solidFill>
              </a:rPr>
              <a:t>Fysisk</a:t>
            </a:r>
          </a:p>
        </p:txBody>
      </p:sp>
      <p:pic>
        <p:nvPicPr>
          <p:cNvPr id="2058" name="Picture 10" descr="Inför anatomin – Olivia, student på Karolinska Institutet">
            <a:extLst>
              <a:ext uri="{FF2B5EF4-FFF2-40B4-BE49-F238E27FC236}">
                <a16:creationId xmlns:a16="http://schemas.microsoft.com/office/drawing/2014/main" id="{EF151FB7-997E-D222-6D1A-6FE472261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149" y="4191000"/>
            <a:ext cx="3153479" cy="2536015"/>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BD4FB0DF-F385-BD9F-2C0D-985DCC0C65D8}"/>
              </a:ext>
            </a:extLst>
          </p:cNvPr>
          <p:cNvSpPr/>
          <p:nvPr/>
        </p:nvSpPr>
        <p:spPr>
          <a:xfrm>
            <a:off x="6096000" y="3429000"/>
            <a:ext cx="3670300" cy="3276600"/>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tx1"/>
                </a:solidFill>
              </a:rPr>
              <a:t>Mental</a:t>
            </a:r>
          </a:p>
        </p:txBody>
      </p:sp>
      <p:sp>
        <p:nvSpPr>
          <p:cNvPr id="4" name="Ellips 3">
            <a:extLst>
              <a:ext uri="{FF2B5EF4-FFF2-40B4-BE49-F238E27FC236}">
                <a16:creationId xmlns:a16="http://schemas.microsoft.com/office/drawing/2014/main" id="{A27FB5CF-4752-C0A6-DBA9-7906C226DF16}"/>
              </a:ext>
            </a:extLst>
          </p:cNvPr>
          <p:cNvSpPr/>
          <p:nvPr/>
        </p:nvSpPr>
        <p:spPr>
          <a:xfrm>
            <a:off x="4492158" y="1827913"/>
            <a:ext cx="3670300" cy="3276600"/>
          </a:xfrm>
          <a:prstGeom prst="ellipse">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tx1"/>
                </a:solidFill>
              </a:rPr>
              <a:t>Kognitiv</a:t>
            </a:r>
          </a:p>
          <a:p>
            <a:pPr algn="ctr"/>
            <a:endParaRPr lang="sv-SE" sz="4000" dirty="0">
              <a:solidFill>
                <a:schemeClr val="tx1"/>
              </a:solidFill>
            </a:endParaRPr>
          </a:p>
        </p:txBody>
      </p:sp>
      <p:sp>
        <p:nvSpPr>
          <p:cNvPr id="7" name="Pil: höger 6">
            <a:extLst>
              <a:ext uri="{FF2B5EF4-FFF2-40B4-BE49-F238E27FC236}">
                <a16:creationId xmlns:a16="http://schemas.microsoft.com/office/drawing/2014/main" id="{93E53B70-AD19-5602-DCAF-8D561146E033}"/>
              </a:ext>
            </a:extLst>
          </p:cNvPr>
          <p:cNvSpPr/>
          <p:nvPr/>
        </p:nvSpPr>
        <p:spPr>
          <a:xfrm rot="1280773">
            <a:off x="3196977" y="3439249"/>
            <a:ext cx="3335492" cy="15417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Optimal belastning</a:t>
            </a:r>
          </a:p>
        </p:txBody>
      </p:sp>
      <p:pic>
        <p:nvPicPr>
          <p:cNvPr id="2054" name="Picture 6" descr="Ta ansvar för din egen kropp” | Hotellrevyn">
            <a:extLst>
              <a:ext uri="{FF2B5EF4-FFF2-40B4-BE49-F238E27FC236}">
                <a16:creationId xmlns:a16="http://schemas.microsoft.com/office/drawing/2014/main" id="{F3A4AC85-8AF1-2CD2-90FE-78D7F90F6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99" y="1941804"/>
            <a:ext cx="2212446" cy="2282507"/>
          </a:xfrm>
          <a:prstGeom prst="rect">
            <a:avLst/>
          </a:prstGeom>
          <a:noFill/>
          <a:ln w="28575">
            <a:solidFill>
              <a:srgbClr val="92D050"/>
            </a:solidFill>
          </a:ln>
          <a:extLst>
            <a:ext uri="{909E8E84-426E-40DD-AFC4-6F175D3DCCD1}">
              <a14:hiddenFill xmlns:a14="http://schemas.microsoft.com/office/drawing/2010/main">
                <a:solidFill>
                  <a:srgbClr val="FFFFFF"/>
                </a:solidFill>
              </a14:hiddenFill>
            </a:ext>
          </a:extLst>
        </p:spPr>
      </p:pic>
      <p:pic>
        <p:nvPicPr>
          <p:cNvPr id="2052" name="Picture 4" descr="Hur påverkas hjärnan av fysisk aktivitet">
            <a:extLst>
              <a:ext uri="{FF2B5EF4-FFF2-40B4-BE49-F238E27FC236}">
                <a16:creationId xmlns:a16="http://schemas.microsoft.com/office/drawing/2014/main" id="{3A703281-F6CD-8B63-220D-8C0FDEC2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674" y="226826"/>
            <a:ext cx="3153479" cy="20088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pic>
        <p:nvPicPr>
          <p:cNvPr id="2060" name="Picture 12" descr="Närvarande Mental Träning, Stockholm - Bokadirekt">
            <a:extLst>
              <a:ext uri="{FF2B5EF4-FFF2-40B4-BE49-F238E27FC236}">
                <a16:creationId xmlns:a16="http://schemas.microsoft.com/office/drawing/2014/main" id="{CAC89083-9E77-CC09-A452-5F47748952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6198" y="2560267"/>
            <a:ext cx="2224309" cy="2249528"/>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2062" name="Picture 14" descr="Tanke &gt; Känsla &gt; Handling">
            <a:extLst>
              <a:ext uri="{FF2B5EF4-FFF2-40B4-BE49-F238E27FC236}">
                <a16:creationId xmlns:a16="http://schemas.microsoft.com/office/drawing/2014/main" id="{C6B33668-120E-9E41-24D1-12EFCBF6E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6133" y="4809795"/>
            <a:ext cx="2705100" cy="2021455"/>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2050" name="Picture 2" descr="Explain the Difference Between Bottom Up and Top Down Processing">
            <a:extLst>
              <a:ext uri="{FF2B5EF4-FFF2-40B4-BE49-F238E27FC236}">
                <a16:creationId xmlns:a16="http://schemas.microsoft.com/office/drawing/2014/main" id="{1209E090-1F2E-1E7E-A2EE-EF59F12C3B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722" y="20128"/>
            <a:ext cx="2788312" cy="308305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8DB68-7BD5-43F4-8439-7F73B01E165E}"/>
              </a:ext>
            </a:extLst>
          </p:cNvPr>
          <p:cNvSpPr>
            <a:spLocks noGrp="1"/>
          </p:cNvSpPr>
          <p:nvPr>
            <p:ph type="title"/>
          </p:nvPr>
        </p:nvSpPr>
        <p:spPr/>
        <p:txBody>
          <a:bodyPr/>
          <a:lstStyle/>
          <a:p>
            <a:r>
              <a:rPr lang="sv-SE" dirty="0"/>
              <a:t>Stresskänslighet</a:t>
            </a:r>
          </a:p>
        </p:txBody>
      </p:sp>
      <p:sp>
        <p:nvSpPr>
          <p:cNvPr id="3" name="Platshållare för innehåll 2">
            <a:extLst>
              <a:ext uri="{FF2B5EF4-FFF2-40B4-BE49-F238E27FC236}">
                <a16:creationId xmlns:a16="http://schemas.microsoft.com/office/drawing/2014/main" id="{9F890A1F-4686-4597-8EDA-202F549EBBBC}"/>
              </a:ext>
            </a:extLst>
          </p:cNvPr>
          <p:cNvSpPr>
            <a:spLocks noGrp="1"/>
          </p:cNvSpPr>
          <p:nvPr>
            <p:ph idx="1"/>
          </p:nvPr>
        </p:nvSpPr>
        <p:spPr>
          <a:xfrm>
            <a:off x="2231136" y="2153413"/>
            <a:ext cx="7729728" cy="4601348"/>
          </a:xfrm>
        </p:spPr>
        <p:txBody>
          <a:bodyPr>
            <a:normAutofit fontScale="92500" lnSpcReduction="10000"/>
          </a:bodyPr>
          <a:lstStyle/>
          <a:p>
            <a:pPr marL="0" indent="0">
              <a:buNone/>
            </a:pPr>
            <a:r>
              <a:rPr lang="sv-SE" sz="2400" dirty="0"/>
              <a:t>Stress =</a:t>
            </a:r>
          </a:p>
          <a:p>
            <a:pPr marL="0" indent="0">
              <a:buNone/>
            </a:pPr>
            <a:r>
              <a:rPr lang="sv-SE" sz="2400" dirty="0"/>
              <a:t>Mycket energikrävande process för hjärnan att agera, hantera och återhämta sig ifrån.</a:t>
            </a:r>
          </a:p>
          <a:p>
            <a:pPr marL="0" indent="0">
              <a:buNone/>
            </a:pPr>
            <a:endParaRPr lang="sv-SE" sz="2400" dirty="0"/>
          </a:p>
          <a:p>
            <a:pPr marL="0" indent="0">
              <a:buNone/>
            </a:pPr>
            <a:r>
              <a:rPr lang="sv-SE" sz="2400" dirty="0"/>
              <a:t>Exempel som kan öka sårbarhet mot stress.</a:t>
            </a:r>
          </a:p>
          <a:p>
            <a:r>
              <a:rPr lang="sv-SE" sz="2400" dirty="0"/>
              <a:t>Nya situationer</a:t>
            </a:r>
          </a:p>
          <a:p>
            <a:r>
              <a:rPr lang="sv-SE" sz="2400" dirty="0"/>
              <a:t>Oväntade händelser</a:t>
            </a:r>
          </a:p>
          <a:p>
            <a:r>
              <a:rPr lang="sv-SE" sz="2400" dirty="0"/>
              <a:t>Överstimulering</a:t>
            </a:r>
          </a:p>
          <a:p>
            <a:r>
              <a:rPr lang="sv-SE" sz="2400" dirty="0"/>
              <a:t>Ekonomi, arbete</a:t>
            </a:r>
          </a:p>
          <a:p>
            <a:r>
              <a:rPr lang="sv-SE" sz="2400" dirty="0"/>
              <a:t>Osäker framtid </a:t>
            </a:r>
          </a:p>
          <a:p>
            <a:r>
              <a:rPr lang="sv-SE" sz="2400" dirty="0"/>
              <a:t>Höga krav </a:t>
            </a:r>
          </a:p>
        </p:txBody>
      </p:sp>
    </p:spTree>
    <p:extLst>
      <p:ext uri="{BB962C8B-B14F-4D97-AF65-F5344CB8AC3E}">
        <p14:creationId xmlns:p14="http://schemas.microsoft.com/office/powerpoint/2010/main" val="29497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Shape 559"/>
          <p:cNvSpPr txBox="1">
            <a:spLocks noGrp="1"/>
          </p:cNvSpPr>
          <p:nvPr>
            <p:ph type="body" idx="1"/>
          </p:nvPr>
        </p:nvSpPr>
        <p:spPr>
          <a:xfrm>
            <a:off x="2216656" y="2080765"/>
            <a:ext cx="4950385" cy="4351694"/>
          </a:xfrm>
          <a:prstGeom prst="rect">
            <a:avLst/>
          </a:prstGeom>
          <a:noFill/>
          <a:ln>
            <a:noFill/>
          </a:ln>
        </p:spPr>
        <p:txBody>
          <a:bodyPr vert="horz" lIns="90794" tIns="45384" rIns="90794" bIns="45384" rtlCol="0" anchor="t" anchorCtr="0">
            <a:noAutofit/>
          </a:bodyPr>
          <a:lstStyle/>
          <a:p>
            <a:pPr marL="340544" indent="-138740">
              <a:spcBef>
                <a:spcPts val="0"/>
              </a:spcBef>
              <a:buClr>
                <a:schemeClr val="dk1"/>
              </a:buClr>
              <a:buNone/>
            </a:pPr>
            <a:endParaRPr sz="3178" dirty="0">
              <a:solidFill>
                <a:schemeClr val="dk1"/>
              </a:solidFill>
              <a:latin typeface="Calibri"/>
              <a:ea typeface="Calibri"/>
              <a:cs typeface="Calibri"/>
              <a:sym typeface="Calibri"/>
            </a:endParaRPr>
          </a:p>
          <a:p>
            <a:pPr marL="340544" indent="-340544">
              <a:spcBef>
                <a:spcPts val="635"/>
              </a:spcBef>
              <a:buClr>
                <a:schemeClr val="dk1"/>
              </a:buClr>
              <a:buSzPct val="100000"/>
              <a:buFont typeface="Arial"/>
              <a:buChar char="•"/>
            </a:pPr>
            <a:r>
              <a:rPr lang="sv-SE" sz="3178" dirty="0">
                <a:solidFill>
                  <a:schemeClr val="dk1"/>
                </a:solidFill>
                <a:latin typeface="Calibri"/>
                <a:ea typeface="Calibri"/>
                <a:cs typeface="Calibri"/>
                <a:sym typeface="Calibri"/>
              </a:rPr>
              <a:t>Ta in intryck </a:t>
            </a:r>
          </a:p>
          <a:p>
            <a:pPr marL="340544" indent="-340544">
              <a:spcBef>
                <a:spcPts val="1827"/>
              </a:spcBef>
              <a:buClr>
                <a:schemeClr val="dk1"/>
              </a:buClr>
              <a:buSzPct val="100000"/>
              <a:buFont typeface="Arial"/>
              <a:buChar char="•"/>
            </a:pPr>
            <a:r>
              <a:rPr lang="sv-SE" sz="3178" dirty="0">
                <a:solidFill>
                  <a:schemeClr val="dk1"/>
                </a:solidFill>
                <a:latin typeface="Calibri"/>
                <a:ea typeface="Calibri"/>
                <a:cs typeface="Calibri"/>
                <a:sym typeface="Calibri"/>
              </a:rPr>
              <a:t>Tolka intrycken</a:t>
            </a:r>
          </a:p>
          <a:p>
            <a:pPr marL="340544" indent="-340544">
              <a:spcBef>
                <a:spcPts val="1827"/>
              </a:spcBef>
              <a:spcAft>
                <a:spcPts val="1192"/>
              </a:spcAft>
              <a:buClr>
                <a:schemeClr val="dk1"/>
              </a:buClr>
              <a:buSzPct val="100000"/>
              <a:buFont typeface="Arial"/>
              <a:buChar char="•"/>
            </a:pPr>
            <a:r>
              <a:rPr lang="sv-SE" sz="3178" dirty="0">
                <a:solidFill>
                  <a:schemeClr val="dk1"/>
                </a:solidFill>
                <a:latin typeface="Calibri"/>
                <a:ea typeface="Calibri"/>
                <a:cs typeface="Calibri"/>
                <a:sym typeface="Calibri"/>
              </a:rPr>
              <a:t>Reagera på intrycken</a:t>
            </a:r>
          </a:p>
        </p:txBody>
      </p:sp>
      <p:sp>
        <p:nvSpPr>
          <p:cNvPr id="6" name="Rektangulär bildtext 5"/>
          <p:cNvSpPr/>
          <p:nvPr/>
        </p:nvSpPr>
        <p:spPr>
          <a:xfrm>
            <a:off x="2452869" y="5414214"/>
            <a:ext cx="3679946" cy="1267725"/>
          </a:xfrm>
          <a:prstGeom prst="wedgeRectCallout">
            <a:avLst>
              <a:gd name="adj1" fmla="val 54776"/>
              <a:gd name="adj2" fmla="val -87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65" dirty="0"/>
              <a:t>Genom att integrera alla våra sinnen skapar vi sammanhang och framgångsrikt genomföra och medverka i olika aktiviteter i vår vardag med eller utan andra människor </a:t>
            </a:r>
          </a:p>
        </p:txBody>
      </p:sp>
      <p:sp>
        <p:nvSpPr>
          <p:cNvPr id="3" name="Rubrik 2">
            <a:extLst>
              <a:ext uri="{FF2B5EF4-FFF2-40B4-BE49-F238E27FC236}">
                <a16:creationId xmlns:a16="http://schemas.microsoft.com/office/drawing/2014/main" id="{F24062BE-8317-C129-440E-53CBF868310C}"/>
              </a:ext>
            </a:extLst>
          </p:cNvPr>
          <p:cNvSpPr>
            <a:spLocks noGrp="1"/>
          </p:cNvSpPr>
          <p:nvPr>
            <p:ph type="title"/>
          </p:nvPr>
        </p:nvSpPr>
        <p:spPr/>
        <p:txBody>
          <a:bodyPr/>
          <a:lstStyle/>
          <a:p>
            <a:r>
              <a:rPr lang="sv-SE" dirty="0"/>
              <a:t>Sinnesintryck</a:t>
            </a:r>
          </a:p>
        </p:txBody>
      </p:sp>
      <p:pic>
        <p:nvPicPr>
          <p:cNvPr id="1026" name="Picture 2" descr="O que é o Processamento Sensorial?">
            <a:extLst>
              <a:ext uri="{FF2B5EF4-FFF2-40B4-BE49-F238E27FC236}">
                <a16:creationId xmlns:a16="http://schemas.microsoft.com/office/drawing/2014/main" id="{C8BBC3DD-7CAC-A81A-16E9-551D5A22B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15" y="2330245"/>
            <a:ext cx="4351694" cy="435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5944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Processvårigheter</a:t>
            </a:r>
            <a:br>
              <a:rPr lang="sv-SE" dirty="0"/>
            </a:br>
            <a:r>
              <a:rPr lang="sv-SE" sz="2000" dirty="0"/>
              <a:t>Märks av mer eller endast vid ökad trötthet </a:t>
            </a:r>
            <a:endParaRPr lang="sv-SE" sz="1884" dirty="0"/>
          </a:p>
        </p:txBody>
      </p:sp>
      <p:sp>
        <p:nvSpPr>
          <p:cNvPr id="3" name="Platshållare för innehåll 2"/>
          <p:cNvSpPr>
            <a:spLocks noGrp="1"/>
          </p:cNvSpPr>
          <p:nvPr>
            <p:ph idx="1"/>
          </p:nvPr>
        </p:nvSpPr>
        <p:spPr>
          <a:xfrm>
            <a:off x="814112" y="2415153"/>
            <a:ext cx="8394584" cy="4351338"/>
          </a:xfrm>
        </p:spPr>
        <p:txBody>
          <a:bodyPr>
            <a:normAutofit/>
          </a:bodyPr>
          <a:lstStyle/>
          <a:p>
            <a:pPr lvl="1"/>
            <a:r>
              <a:rPr lang="sv-SE" sz="2600" dirty="0"/>
              <a:t>Nervsystem och hjärna hittar inte eller anstränger sig mer för att hitta lämpliga </a:t>
            </a:r>
            <a:r>
              <a:rPr lang="sv-SE" sz="2600" dirty="0" err="1"/>
              <a:t>responser</a:t>
            </a:r>
            <a:r>
              <a:rPr lang="sv-SE" sz="2600" dirty="0"/>
              <a:t> på sensoriska meddelanden</a:t>
            </a:r>
          </a:p>
          <a:p>
            <a:pPr lvl="1"/>
            <a:r>
              <a:rPr lang="sv-SE" sz="2800" dirty="0">
                <a:cs typeface="Times New Roman" panose="02020603050405020304" pitchFamily="18" charset="0"/>
              </a:rPr>
              <a:t>Centrala nervsystemet (CNS) svårt att reglera och justera de sensoriska meddelandena till lagom intensitet</a:t>
            </a:r>
            <a:endParaRPr lang="sv-SE" sz="2800" dirty="0"/>
          </a:p>
          <a:p>
            <a:pPr lvl="1"/>
            <a:r>
              <a:rPr lang="sv-SE" sz="2800" dirty="0">
                <a:cs typeface="Times New Roman" panose="02020603050405020304" pitchFamily="18" charset="0"/>
              </a:rPr>
              <a:t>Svårigheter att översätta sensorisk information till fysiska rörelser som de tidigare inte utfört eller/ och som innehåller flera steg</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8863" y="2415153"/>
            <a:ext cx="1945878" cy="1259261"/>
          </a:xfrm>
          <a:prstGeom prst="rect">
            <a:avLst/>
          </a:prstGeom>
        </p:spPr>
      </p:pic>
    </p:spTree>
    <p:extLst>
      <p:ext uri="{BB962C8B-B14F-4D97-AF65-F5344CB8AC3E}">
        <p14:creationId xmlns:p14="http://schemas.microsoft.com/office/powerpoint/2010/main" val="158976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0E5813-F7D5-AD25-5DF5-292420EC4F41}"/>
              </a:ext>
            </a:extLst>
          </p:cNvPr>
          <p:cNvSpPr>
            <a:spLocks noGrp="1"/>
          </p:cNvSpPr>
          <p:nvPr>
            <p:ph type="title"/>
          </p:nvPr>
        </p:nvSpPr>
        <p:spPr/>
        <p:txBody>
          <a:bodyPr/>
          <a:lstStyle/>
          <a:p>
            <a:r>
              <a:rPr lang="sv-SE" dirty="0"/>
              <a:t>Tips på strategier</a:t>
            </a:r>
          </a:p>
        </p:txBody>
      </p:sp>
      <p:sp>
        <p:nvSpPr>
          <p:cNvPr id="3" name="Platshållare för innehåll 2">
            <a:extLst>
              <a:ext uri="{FF2B5EF4-FFF2-40B4-BE49-F238E27FC236}">
                <a16:creationId xmlns:a16="http://schemas.microsoft.com/office/drawing/2014/main" id="{220F9118-F959-C3E1-1D72-E037C7F01CBF}"/>
              </a:ext>
            </a:extLst>
          </p:cNvPr>
          <p:cNvSpPr>
            <a:spLocks noGrp="1"/>
          </p:cNvSpPr>
          <p:nvPr>
            <p:ph idx="1"/>
          </p:nvPr>
        </p:nvSpPr>
        <p:spPr>
          <a:xfrm>
            <a:off x="667211" y="2288902"/>
            <a:ext cx="6963254" cy="4569098"/>
          </a:xfrm>
        </p:spPr>
        <p:txBody>
          <a:bodyPr>
            <a:normAutofit fontScale="85000" lnSpcReduction="20000"/>
          </a:bodyPr>
          <a:lstStyle/>
          <a:p>
            <a:r>
              <a:rPr lang="sv-SE" sz="2000" b="1" dirty="0"/>
              <a:t>Energibuffert. </a:t>
            </a:r>
            <a:r>
              <a:rPr lang="sv-SE" sz="2000" dirty="0"/>
              <a:t>Spara energi när det går. </a:t>
            </a:r>
          </a:p>
          <a:p>
            <a:pPr lvl="1"/>
            <a:r>
              <a:rPr lang="sv-SE" sz="1800" dirty="0"/>
              <a:t>Energiinventera- vad tar och ger dig energi. </a:t>
            </a:r>
          </a:p>
          <a:p>
            <a:pPr lvl="2"/>
            <a:r>
              <a:rPr lang="sv-SE" sz="1800" dirty="0"/>
              <a:t>Hitta balans mellan Aktivitet, Personer, Plats</a:t>
            </a:r>
          </a:p>
          <a:p>
            <a:pPr marL="457200" lvl="2" indent="0">
              <a:buNone/>
            </a:pPr>
            <a:endParaRPr lang="sv-SE" sz="1800" dirty="0"/>
          </a:p>
          <a:p>
            <a:pPr marL="0" indent="0">
              <a:buNone/>
            </a:pPr>
            <a:r>
              <a:rPr lang="sv-SE" sz="2000" kern="0" dirty="0">
                <a:solidFill>
                  <a:schemeClr val="tx1"/>
                </a:solidFill>
              </a:rPr>
              <a:t>”Hjärnvänliga uppgifter”</a:t>
            </a:r>
          </a:p>
          <a:p>
            <a:r>
              <a:rPr lang="sv-SE" sz="2000" kern="0" dirty="0">
                <a:solidFill>
                  <a:schemeClr val="tx1"/>
                </a:solidFill>
              </a:rPr>
              <a:t>Dosera belastningen, varva komplext med enkelt, krävande med avkopplande, högt tempo med lågt. </a:t>
            </a:r>
          </a:p>
          <a:p>
            <a:r>
              <a:rPr lang="sv-SE" sz="2000" kern="0" dirty="0">
                <a:solidFill>
                  <a:schemeClr val="tx1"/>
                </a:solidFill>
              </a:rPr>
              <a:t>Rutiner och hållpunkter</a:t>
            </a:r>
          </a:p>
          <a:p>
            <a:pPr marL="0" indent="0">
              <a:buNone/>
            </a:pPr>
            <a:endParaRPr lang="sv-SE" sz="2000" kern="0" dirty="0">
              <a:solidFill>
                <a:srgbClr val="FF0000"/>
              </a:solidFill>
            </a:endParaRPr>
          </a:p>
          <a:p>
            <a:r>
              <a:rPr lang="sv-SE" sz="2000" dirty="0"/>
              <a:t>Be andra om hjälp.</a:t>
            </a:r>
          </a:p>
          <a:p>
            <a:r>
              <a:rPr lang="sv-SE" sz="2000" dirty="0"/>
              <a:t>Gör hushållssysslor sittande.</a:t>
            </a:r>
          </a:p>
          <a:p>
            <a:r>
              <a:rPr lang="sv-SE" sz="2000" dirty="0"/>
              <a:t>Hjälpmedel (fysiska och kognitiva) och egenvårdshjälpmedel som avlastar.</a:t>
            </a:r>
          </a:p>
          <a:p>
            <a:r>
              <a:rPr lang="sv-SE" sz="2000" dirty="0"/>
              <a:t>Fysisk aktivitet i LAGOM nivå, viktig källa till aktivitetsbalans.</a:t>
            </a:r>
          </a:p>
          <a:p>
            <a:r>
              <a:rPr lang="sv-SE" sz="2000" dirty="0"/>
              <a:t>Begränsa dig i “tid” istället för i “aktivitet” - ställ en timer</a:t>
            </a:r>
          </a:p>
          <a:p>
            <a:endParaRPr lang="sv-SE" sz="2000" dirty="0"/>
          </a:p>
        </p:txBody>
      </p:sp>
      <p:graphicFrame>
        <p:nvGraphicFramePr>
          <p:cNvPr id="4" name="Tabell 3">
            <a:extLst>
              <a:ext uri="{FF2B5EF4-FFF2-40B4-BE49-F238E27FC236}">
                <a16:creationId xmlns:a16="http://schemas.microsoft.com/office/drawing/2014/main" id="{6C93E7A0-9A94-3095-5301-83A7223D3926}"/>
              </a:ext>
            </a:extLst>
          </p:cNvPr>
          <p:cNvGraphicFramePr>
            <a:graphicFrameLocks noGrp="1"/>
          </p:cNvGraphicFramePr>
          <p:nvPr>
            <p:extLst>
              <p:ext uri="{D42A27DB-BD31-4B8C-83A1-F6EECF244321}">
                <p14:modId xmlns:p14="http://schemas.microsoft.com/office/powerpoint/2010/main" val="1977078755"/>
              </p:ext>
            </p:extLst>
          </p:nvPr>
        </p:nvGraphicFramePr>
        <p:xfrm>
          <a:off x="8043163" y="2288902"/>
          <a:ext cx="3835401" cy="2097798"/>
        </p:xfrm>
        <a:graphic>
          <a:graphicData uri="http://schemas.openxmlformats.org/drawingml/2006/table">
            <a:tbl>
              <a:tblPr firstRow="1" bandRow="1">
                <a:tableStyleId>{5C22544A-7EE6-4342-B048-85BDC9FD1C3A}</a:tableStyleId>
              </a:tblPr>
              <a:tblGrid>
                <a:gridCol w="1278467">
                  <a:extLst>
                    <a:ext uri="{9D8B030D-6E8A-4147-A177-3AD203B41FA5}">
                      <a16:colId xmlns:a16="http://schemas.microsoft.com/office/drawing/2014/main" val="20000"/>
                    </a:ext>
                  </a:extLst>
                </a:gridCol>
                <a:gridCol w="1278467">
                  <a:extLst>
                    <a:ext uri="{9D8B030D-6E8A-4147-A177-3AD203B41FA5}">
                      <a16:colId xmlns:a16="http://schemas.microsoft.com/office/drawing/2014/main" val="20001"/>
                    </a:ext>
                  </a:extLst>
                </a:gridCol>
                <a:gridCol w="1278467">
                  <a:extLst>
                    <a:ext uri="{9D8B030D-6E8A-4147-A177-3AD203B41FA5}">
                      <a16:colId xmlns:a16="http://schemas.microsoft.com/office/drawing/2014/main" val="20002"/>
                    </a:ext>
                  </a:extLst>
                </a:gridCol>
              </a:tblGrid>
              <a:tr h="350373">
                <a:tc>
                  <a:txBody>
                    <a:bodyPr/>
                    <a:lstStyle/>
                    <a:p>
                      <a:endParaRPr lang="sv-SE" sz="1400" dirty="0"/>
                    </a:p>
                  </a:txBody>
                  <a:tcPr marL="68107" marR="68107" marT="34290" marB="34290">
                    <a:solidFill>
                      <a:schemeClr val="bg1"/>
                    </a:solidFill>
                  </a:tcPr>
                </a:tc>
                <a:tc>
                  <a:txBody>
                    <a:bodyPr/>
                    <a:lstStyle/>
                    <a:p>
                      <a:pPr algn="ctr"/>
                      <a:r>
                        <a:rPr lang="sv-SE" sz="2100" dirty="0"/>
                        <a:t>Tar energi</a:t>
                      </a:r>
                    </a:p>
                  </a:txBody>
                  <a:tcPr marL="68107" marR="68107" marT="34290" marB="34290" anchor="ctr">
                    <a:solidFill>
                      <a:srgbClr val="C00000"/>
                    </a:solidFill>
                  </a:tcPr>
                </a:tc>
                <a:tc>
                  <a:txBody>
                    <a:bodyPr/>
                    <a:lstStyle/>
                    <a:p>
                      <a:pPr algn="ctr"/>
                      <a:r>
                        <a:rPr lang="sv-SE" sz="2100" dirty="0"/>
                        <a:t>Ger energi</a:t>
                      </a:r>
                    </a:p>
                  </a:txBody>
                  <a:tcPr marL="68107" marR="68107" marT="34290" marB="34290" anchor="ctr">
                    <a:solidFill>
                      <a:schemeClr val="accent3">
                        <a:lumMod val="75000"/>
                      </a:schemeClr>
                    </a:solidFill>
                  </a:tcPr>
                </a:tc>
                <a:extLst>
                  <a:ext uri="{0D108BD9-81ED-4DB2-BD59-A6C34878D82A}">
                    <a16:rowId xmlns:a16="http://schemas.microsoft.com/office/drawing/2014/main" val="10000"/>
                  </a:ext>
                </a:extLst>
              </a:tr>
              <a:tr h="507879">
                <a:tc>
                  <a:txBody>
                    <a:bodyPr/>
                    <a:lstStyle/>
                    <a:p>
                      <a:r>
                        <a:rPr lang="sv-SE" sz="2000" dirty="0"/>
                        <a:t>Personer</a:t>
                      </a:r>
                    </a:p>
                  </a:txBody>
                  <a:tcPr marL="68107" marR="68107" marT="34290" marB="34290" anchor="ctr">
                    <a:solidFill>
                      <a:schemeClr val="bg1">
                        <a:lumMod val="85000"/>
                      </a:schemeClr>
                    </a:solidFill>
                  </a:tcPr>
                </a:tc>
                <a:tc>
                  <a:txBody>
                    <a:bodyPr/>
                    <a:lstStyle/>
                    <a:p>
                      <a:endParaRPr lang="sv-SE" sz="1400" dirty="0"/>
                    </a:p>
                  </a:txBody>
                  <a:tcPr marL="68107" marR="68107" marT="34290" marB="34290">
                    <a:solidFill>
                      <a:schemeClr val="accent2">
                        <a:lumMod val="60000"/>
                        <a:lumOff val="40000"/>
                      </a:schemeClr>
                    </a:solidFill>
                  </a:tcPr>
                </a:tc>
                <a:tc>
                  <a:txBody>
                    <a:bodyPr/>
                    <a:lstStyle/>
                    <a:p>
                      <a:endParaRPr lang="sv-SE" sz="1400" dirty="0"/>
                    </a:p>
                  </a:txBody>
                  <a:tcPr marL="68107" marR="68107" marT="34290" marB="34290">
                    <a:solidFill>
                      <a:schemeClr val="accent3">
                        <a:lumMod val="60000"/>
                        <a:lumOff val="40000"/>
                      </a:schemeClr>
                    </a:solidFill>
                  </a:tcPr>
                </a:tc>
                <a:extLst>
                  <a:ext uri="{0D108BD9-81ED-4DB2-BD59-A6C34878D82A}">
                    <a16:rowId xmlns:a16="http://schemas.microsoft.com/office/drawing/2014/main" val="10001"/>
                  </a:ext>
                </a:extLst>
              </a:tr>
              <a:tr h="102810">
                <a:tc>
                  <a:txBody>
                    <a:bodyPr/>
                    <a:lstStyle/>
                    <a:p>
                      <a:r>
                        <a:rPr lang="sv-SE" sz="2000" dirty="0"/>
                        <a:t>Platser</a:t>
                      </a:r>
                    </a:p>
                  </a:txBody>
                  <a:tcPr marL="68107" marR="68107" marT="34290" marB="34290" anchor="ctr">
                    <a:solidFill>
                      <a:schemeClr val="bg1">
                        <a:lumMod val="95000"/>
                      </a:schemeClr>
                    </a:solidFill>
                  </a:tcPr>
                </a:tc>
                <a:tc>
                  <a:txBody>
                    <a:bodyPr/>
                    <a:lstStyle/>
                    <a:p>
                      <a:endParaRPr lang="sv-SE" sz="1400" dirty="0"/>
                    </a:p>
                  </a:txBody>
                  <a:tcPr marL="68107" marR="68107" marT="34290" marB="34290">
                    <a:solidFill>
                      <a:schemeClr val="accent2">
                        <a:lumMod val="20000"/>
                        <a:lumOff val="80000"/>
                      </a:schemeClr>
                    </a:solidFill>
                  </a:tcPr>
                </a:tc>
                <a:tc>
                  <a:txBody>
                    <a:bodyPr/>
                    <a:lstStyle/>
                    <a:p>
                      <a:endParaRPr lang="sv-SE" sz="1400" dirty="0"/>
                    </a:p>
                  </a:txBody>
                  <a:tcPr marL="68107" marR="68107" marT="34290" marB="34290">
                    <a:solidFill>
                      <a:schemeClr val="accent3">
                        <a:lumMod val="20000"/>
                        <a:lumOff val="80000"/>
                      </a:schemeClr>
                    </a:solidFill>
                  </a:tcPr>
                </a:tc>
                <a:extLst>
                  <a:ext uri="{0D108BD9-81ED-4DB2-BD59-A6C34878D82A}">
                    <a16:rowId xmlns:a16="http://schemas.microsoft.com/office/drawing/2014/main" val="10002"/>
                  </a:ext>
                </a:extLst>
              </a:tr>
              <a:tr h="507879">
                <a:tc>
                  <a:txBody>
                    <a:bodyPr/>
                    <a:lstStyle/>
                    <a:p>
                      <a:r>
                        <a:rPr lang="sv-SE" sz="2000" dirty="0"/>
                        <a:t>Aktiviteter</a:t>
                      </a:r>
                    </a:p>
                  </a:txBody>
                  <a:tcPr marL="68107" marR="68107" marT="34290" marB="34290" anchor="ctr">
                    <a:solidFill>
                      <a:schemeClr val="bg1">
                        <a:lumMod val="85000"/>
                      </a:schemeClr>
                    </a:solidFill>
                  </a:tcPr>
                </a:tc>
                <a:tc>
                  <a:txBody>
                    <a:bodyPr/>
                    <a:lstStyle/>
                    <a:p>
                      <a:endParaRPr lang="sv-SE" sz="1400" dirty="0"/>
                    </a:p>
                  </a:txBody>
                  <a:tcPr marL="68107" marR="68107" marT="34290" marB="34290">
                    <a:solidFill>
                      <a:schemeClr val="accent2">
                        <a:lumMod val="60000"/>
                        <a:lumOff val="40000"/>
                      </a:schemeClr>
                    </a:solidFill>
                  </a:tcPr>
                </a:tc>
                <a:tc>
                  <a:txBody>
                    <a:bodyPr/>
                    <a:lstStyle/>
                    <a:p>
                      <a:endParaRPr lang="sv-SE" sz="1400" dirty="0"/>
                    </a:p>
                  </a:txBody>
                  <a:tcPr marL="68107" marR="68107" marT="34290" marB="34290">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6" name="textruta 5">
            <a:extLst>
              <a:ext uri="{FF2B5EF4-FFF2-40B4-BE49-F238E27FC236}">
                <a16:creationId xmlns:a16="http://schemas.microsoft.com/office/drawing/2014/main" id="{B3E4C708-116F-062F-1A90-1516D22D5CE1}"/>
              </a:ext>
            </a:extLst>
          </p:cNvPr>
          <p:cNvSpPr txBox="1"/>
          <p:nvPr/>
        </p:nvSpPr>
        <p:spPr>
          <a:xfrm>
            <a:off x="8301025" y="5431643"/>
            <a:ext cx="1361135" cy="461665"/>
          </a:xfrm>
          <a:prstGeom prst="rect">
            <a:avLst/>
          </a:prstGeom>
          <a:noFill/>
        </p:spPr>
        <p:txBody>
          <a:bodyPr wrap="square">
            <a:spAutoFit/>
          </a:bodyPr>
          <a:lstStyle/>
          <a:p>
            <a:r>
              <a:rPr lang="sv-SE" sz="2400" b="1" dirty="0"/>
              <a:t>Annat?</a:t>
            </a:r>
          </a:p>
        </p:txBody>
      </p:sp>
    </p:spTree>
    <p:extLst>
      <p:ext uri="{BB962C8B-B14F-4D97-AF65-F5344CB8AC3E}">
        <p14:creationId xmlns:p14="http://schemas.microsoft.com/office/powerpoint/2010/main" val="42307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0CEC8-C636-4F65-958C-EC0622718535}"/>
              </a:ext>
            </a:extLst>
          </p:cNvPr>
          <p:cNvSpPr>
            <a:spLocks noGrp="1"/>
          </p:cNvSpPr>
          <p:nvPr>
            <p:ph type="title"/>
          </p:nvPr>
        </p:nvSpPr>
        <p:spPr/>
        <p:txBody>
          <a:bodyPr/>
          <a:lstStyle/>
          <a:p>
            <a:r>
              <a:rPr lang="sv-SE" dirty="0"/>
              <a:t>Lägg mer tid åt det som är roligt (dopamin-</a:t>
            </a:r>
            <a:r>
              <a:rPr lang="sv-SE" dirty="0" err="1"/>
              <a:t>boost</a:t>
            </a:r>
            <a:r>
              <a:rPr lang="sv-SE" dirty="0"/>
              <a:t>) och vila/ pauser.</a:t>
            </a:r>
            <a:endParaRPr lang="sv-SE" sz="2400" dirty="0"/>
          </a:p>
        </p:txBody>
      </p:sp>
      <p:sp>
        <p:nvSpPr>
          <p:cNvPr id="3" name="Platshållare för innehåll 2">
            <a:extLst>
              <a:ext uri="{FF2B5EF4-FFF2-40B4-BE49-F238E27FC236}">
                <a16:creationId xmlns:a16="http://schemas.microsoft.com/office/drawing/2014/main" id="{71B66901-D5EB-4718-A222-C387090B54BF}"/>
              </a:ext>
            </a:extLst>
          </p:cNvPr>
          <p:cNvSpPr>
            <a:spLocks noGrp="1"/>
          </p:cNvSpPr>
          <p:nvPr>
            <p:ph idx="1"/>
          </p:nvPr>
        </p:nvSpPr>
        <p:spPr>
          <a:xfrm>
            <a:off x="1036320" y="2638044"/>
            <a:ext cx="10812780" cy="3775456"/>
          </a:xfrm>
        </p:spPr>
        <p:txBody>
          <a:bodyPr>
            <a:normAutofit/>
          </a:bodyPr>
          <a:lstStyle/>
          <a:p>
            <a:r>
              <a:rPr lang="sv-SE" sz="2400" b="1" u="sng" dirty="0"/>
              <a:t>Vila är ingen lyxvara- Lika viktig att planera in som andra aktiviteter</a:t>
            </a:r>
            <a:r>
              <a:rPr lang="sv-SE" sz="2400" dirty="0"/>
              <a:t>.</a:t>
            </a:r>
          </a:p>
          <a:p>
            <a:r>
              <a:rPr lang="sv-SE" sz="2400" dirty="0"/>
              <a:t>Viloschema</a:t>
            </a:r>
          </a:p>
          <a:p>
            <a:r>
              <a:rPr lang="sv-SE" sz="2400" dirty="0"/>
              <a:t>Sovande vila </a:t>
            </a:r>
          </a:p>
          <a:p>
            <a:r>
              <a:rPr lang="sv-SE" sz="2400" dirty="0"/>
              <a:t>Vaken vila </a:t>
            </a:r>
          </a:p>
          <a:p>
            <a:r>
              <a:rPr lang="sv-SE" sz="2400" dirty="0"/>
              <a:t>Mikropaus </a:t>
            </a:r>
          </a:p>
          <a:p>
            <a:r>
              <a:rPr lang="sv-SE" sz="2400" dirty="0"/>
              <a:t>Yoga, avspänning, medveten närvaro </a:t>
            </a:r>
          </a:p>
          <a:p>
            <a:r>
              <a:rPr lang="sv-SE" sz="2400" dirty="0"/>
              <a:t>Avslappning – musik, naturen, promenad </a:t>
            </a:r>
          </a:p>
        </p:txBody>
      </p:sp>
      <p:sp>
        <p:nvSpPr>
          <p:cNvPr id="5" name="Ellips 4">
            <a:extLst>
              <a:ext uri="{FF2B5EF4-FFF2-40B4-BE49-F238E27FC236}">
                <a16:creationId xmlns:a16="http://schemas.microsoft.com/office/drawing/2014/main" id="{5782A0B1-E7E2-03C3-CC4C-73778AC09234}"/>
              </a:ext>
            </a:extLst>
          </p:cNvPr>
          <p:cNvSpPr/>
          <p:nvPr/>
        </p:nvSpPr>
        <p:spPr>
          <a:xfrm>
            <a:off x="7964218" y="4566464"/>
            <a:ext cx="2156676" cy="2112902"/>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Fysisk</a:t>
            </a:r>
          </a:p>
        </p:txBody>
      </p:sp>
      <p:sp>
        <p:nvSpPr>
          <p:cNvPr id="6" name="Ellips 5">
            <a:extLst>
              <a:ext uri="{FF2B5EF4-FFF2-40B4-BE49-F238E27FC236}">
                <a16:creationId xmlns:a16="http://schemas.microsoft.com/office/drawing/2014/main" id="{3729C476-1337-D4D4-7390-75E946CF96D2}"/>
              </a:ext>
            </a:extLst>
          </p:cNvPr>
          <p:cNvSpPr/>
          <p:nvPr/>
        </p:nvSpPr>
        <p:spPr>
          <a:xfrm>
            <a:off x="9856522" y="4456891"/>
            <a:ext cx="2338759" cy="2225015"/>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Mental</a:t>
            </a:r>
          </a:p>
        </p:txBody>
      </p:sp>
      <p:sp>
        <p:nvSpPr>
          <p:cNvPr id="7" name="Ellips 6">
            <a:extLst>
              <a:ext uri="{FF2B5EF4-FFF2-40B4-BE49-F238E27FC236}">
                <a16:creationId xmlns:a16="http://schemas.microsoft.com/office/drawing/2014/main" id="{20CBBD3C-85A7-1357-2F7C-EEFE324DCB1D}"/>
              </a:ext>
            </a:extLst>
          </p:cNvPr>
          <p:cNvSpPr/>
          <p:nvPr/>
        </p:nvSpPr>
        <p:spPr>
          <a:xfrm>
            <a:off x="8965678" y="3210182"/>
            <a:ext cx="2338759" cy="2225015"/>
          </a:xfrm>
          <a:prstGeom prst="ellipse">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rPr>
              <a:t>Kognitiv</a:t>
            </a:r>
          </a:p>
          <a:p>
            <a:pPr algn="ctr"/>
            <a:endParaRPr lang="sv-SE" sz="4400" dirty="0">
              <a:solidFill>
                <a:schemeClr val="tx1"/>
              </a:solidFill>
            </a:endParaRPr>
          </a:p>
        </p:txBody>
      </p:sp>
      <p:sp>
        <p:nvSpPr>
          <p:cNvPr id="8" name="Pil: höger 7">
            <a:extLst>
              <a:ext uri="{FF2B5EF4-FFF2-40B4-BE49-F238E27FC236}">
                <a16:creationId xmlns:a16="http://schemas.microsoft.com/office/drawing/2014/main" id="{8E5BD179-D085-3F31-DC49-102C290DC535}"/>
              </a:ext>
            </a:extLst>
          </p:cNvPr>
          <p:cNvSpPr/>
          <p:nvPr/>
        </p:nvSpPr>
        <p:spPr>
          <a:xfrm rot="1280773">
            <a:off x="7979848" y="4323175"/>
            <a:ext cx="2125416" cy="10469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Optimal belastning</a:t>
            </a:r>
          </a:p>
        </p:txBody>
      </p:sp>
    </p:spTree>
    <p:extLst>
      <p:ext uri="{BB962C8B-B14F-4D97-AF65-F5344CB8AC3E}">
        <p14:creationId xmlns:p14="http://schemas.microsoft.com/office/powerpoint/2010/main" val="142670734"/>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755</TotalTime>
  <Words>875</Words>
  <Application>Microsoft Office PowerPoint</Application>
  <PresentationFormat>Bredbild</PresentationFormat>
  <Paragraphs>193</Paragraphs>
  <Slides>12</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Gill Sans MT</vt:lpstr>
      <vt:lpstr>Roboto</vt:lpstr>
      <vt:lpstr>Paket</vt:lpstr>
      <vt:lpstr>Energibesparande strategier och akTIVITETSBALANS </vt:lpstr>
      <vt:lpstr>Ansträngningen bakom behöver inte motsvara resultatet</vt:lpstr>
      <vt:lpstr>the Human Activity Assistive Technology model (HAAT) </vt:lpstr>
      <vt:lpstr>PowerPoint-presentation</vt:lpstr>
      <vt:lpstr>Stresskänslighet</vt:lpstr>
      <vt:lpstr>Sinnesintryck</vt:lpstr>
      <vt:lpstr>Processvårigheter Märks av mer eller endast vid ökad trötthet </vt:lpstr>
      <vt:lpstr>Tips på strategier</vt:lpstr>
      <vt:lpstr>Lägg mer tid åt det som är roligt (dopamin-boost) och vila/ pauser.</vt:lpstr>
      <vt:lpstr>Aktivitetsdagbok </vt:lpstr>
      <vt:lpstr>Avslutningsvis.. </vt:lpstr>
      <vt:lpstr>Tips- mental trötthet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HJÄRNTRÖTTHET, STRESS &amp; akTIVITETSBALANS</dc:title>
  <dc:creator>Josefin Mörk Johansson</dc:creator>
  <cp:lastModifiedBy>Björn Bildsten</cp:lastModifiedBy>
  <cp:revision>47</cp:revision>
  <dcterms:created xsi:type="dcterms:W3CDTF">2021-01-15T10:52:38Z</dcterms:created>
  <dcterms:modified xsi:type="dcterms:W3CDTF">2023-07-06T08:34:44Z</dcterms:modified>
</cp:coreProperties>
</file>