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79" r:id="rId4"/>
    <p:sldId id="278" r:id="rId5"/>
    <p:sldId id="265" r:id="rId6"/>
    <p:sldId id="267" r:id="rId7"/>
    <p:sldId id="270" r:id="rId8"/>
    <p:sldId id="271" r:id="rId9"/>
    <p:sldId id="272" r:id="rId10"/>
    <p:sldId id="275" r:id="rId11"/>
    <p:sldId id="276" r:id="rId12"/>
    <p:sldId id="280" r:id="rId13"/>
    <p:sldId id="257" r:id="rId14"/>
    <p:sldId id="274" r:id="rId15"/>
    <p:sldId id="262" r:id="rId16"/>
    <p:sldId id="273" r:id="rId17"/>
    <p:sldId id="264" r:id="rId18"/>
    <p:sldId id="263" r:id="rId19"/>
    <p:sldId id="281" r:id="rId20"/>
    <p:sldId id="282" r:id="rId21"/>
    <p:sldId id="284" r:id="rId22"/>
    <p:sldId id="285" r:id="rId23"/>
    <p:sldId id="286" r:id="rId24"/>
    <p:sldId id="287"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Fochsen" initials="EF" lastIdx="4" clrIdx="0">
    <p:extLst>
      <p:ext uri="{19B8F6BF-5375-455C-9EA6-DF929625EA0E}">
        <p15:presenceInfo xmlns:p15="http://schemas.microsoft.com/office/powerpoint/2012/main" userId="S-1-5-21-3798778350-1456482499-28433195-1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6" d="100"/>
          <a:sy n="86" d="100"/>
        </p:scale>
        <p:origin x="4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3E5059C3-6A89-4494-99FF-5A4D6FFD50EB}"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2609285" y="2851331"/>
            <a:ext cx="3893623" cy="307143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666635" y="2851331"/>
            <a:ext cx="3899798" cy="307143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3/16/2023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3/16/2023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7D525BB-DA17-4BA0-B3C8-3AC3ABC827E6}" type="datetimeFigureOut">
              <a:rPr lang="en-US" dirty="0"/>
              <a:t>3/16/2023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16C4C9A-3960-41CF-A4E9-2A8FB932454B}" type="datetimeFigureOut">
              <a:rPr lang="en-US" dirty="0"/>
              <a:t>3/16/2023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3/16/2023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bjfogg.com/" TargetMode="External"/><Relationship Id="rId2" Type="http://schemas.openxmlformats.org/officeDocument/2006/relationships/hyperlink" Target="https://behaviordesign.stanford.edu/people/bj-fog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B9DB84-82A9-AFDE-9BA3-FA1C15021607}"/>
              </a:ext>
            </a:extLst>
          </p:cNvPr>
          <p:cNvSpPr>
            <a:spLocks noGrp="1"/>
          </p:cNvSpPr>
          <p:nvPr>
            <p:ph type="ctrTitle"/>
          </p:nvPr>
        </p:nvSpPr>
        <p:spPr>
          <a:xfrm>
            <a:off x="1141170" y="1358900"/>
            <a:ext cx="7723430" cy="5003800"/>
          </a:xfrm>
        </p:spPr>
        <p:txBody>
          <a:bodyPr>
            <a:normAutofit/>
          </a:bodyPr>
          <a:lstStyle/>
          <a:p>
            <a:pPr algn="ctr"/>
            <a:r>
              <a:rPr lang="sv-SE" dirty="0"/>
              <a:t>Hälsa, fysisk aktivitet och livsstilsförändringar</a:t>
            </a:r>
            <a:br>
              <a:rPr lang="sv-SE" dirty="0"/>
            </a:br>
            <a:endParaRPr lang="sv-SE" dirty="0"/>
          </a:p>
        </p:txBody>
      </p:sp>
      <p:sp>
        <p:nvSpPr>
          <p:cNvPr id="3" name="Underrubrik 2">
            <a:extLst>
              <a:ext uri="{FF2B5EF4-FFF2-40B4-BE49-F238E27FC236}">
                <a16:creationId xmlns:a16="http://schemas.microsoft.com/office/drawing/2014/main" id="{AB47DCA4-6BF3-C985-DDE5-A1CF99AD0AD3}"/>
              </a:ext>
            </a:extLst>
          </p:cNvPr>
          <p:cNvSpPr>
            <a:spLocks noGrp="1"/>
          </p:cNvSpPr>
          <p:nvPr>
            <p:ph type="subTitle" idx="1"/>
          </p:nvPr>
        </p:nvSpPr>
        <p:spPr>
          <a:xfrm>
            <a:off x="1752600" y="495300"/>
            <a:ext cx="6377274" cy="685800"/>
          </a:xfrm>
        </p:spPr>
        <p:txBody>
          <a:bodyPr>
            <a:normAutofit lnSpcReduction="10000"/>
          </a:bodyPr>
          <a:lstStyle/>
          <a:p>
            <a:pPr algn="ctr"/>
            <a:r>
              <a:rPr lang="sv-SE" sz="4000" dirty="0"/>
              <a:t>Hälsoskola</a:t>
            </a:r>
          </a:p>
        </p:txBody>
      </p:sp>
    </p:spTree>
    <p:extLst>
      <p:ext uri="{BB962C8B-B14F-4D97-AF65-F5344CB8AC3E}">
        <p14:creationId xmlns:p14="http://schemas.microsoft.com/office/powerpoint/2010/main" val="390122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35183-FE57-6E8A-4D39-7779CA64F9F8}"/>
              </a:ext>
            </a:extLst>
          </p:cNvPr>
          <p:cNvSpPr>
            <a:spLocks noGrp="1"/>
          </p:cNvSpPr>
          <p:nvPr>
            <p:ph type="title"/>
          </p:nvPr>
        </p:nvSpPr>
        <p:spPr>
          <a:xfrm>
            <a:off x="1033670" y="304801"/>
            <a:ext cx="10389704" cy="649356"/>
          </a:xfrm>
        </p:spPr>
        <p:txBody>
          <a:bodyPr>
            <a:noAutofit/>
          </a:bodyPr>
          <a:lstStyle/>
          <a:p>
            <a:pPr algn="ctr"/>
            <a:r>
              <a:rPr lang="sv-SE" sz="4000" dirty="0"/>
              <a:t>Finns det flera fördelar med </a:t>
            </a:r>
            <a:br>
              <a:rPr lang="sv-SE" sz="4000" dirty="0"/>
            </a:br>
            <a:r>
              <a:rPr lang="sv-SE" sz="4000" dirty="0"/>
              <a:t>fysisk aktivitet?</a:t>
            </a:r>
          </a:p>
        </p:txBody>
      </p:sp>
      <p:sp>
        <p:nvSpPr>
          <p:cNvPr id="3" name="Platshållare för innehåll 2">
            <a:extLst>
              <a:ext uri="{FF2B5EF4-FFF2-40B4-BE49-F238E27FC236}">
                <a16:creationId xmlns:a16="http://schemas.microsoft.com/office/drawing/2014/main" id="{1B07C280-9D63-A2B2-31BB-F2BE03244E48}"/>
              </a:ext>
            </a:extLst>
          </p:cNvPr>
          <p:cNvSpPr>
            <a:spLocks noGrp="1"/>
          </p:cNvSpPr>
          <p:nvPr>
            <p:ph sz="half" idx="1"/>
          </p:nvPr>
        </p:nvSpPr>
        <p:spPr>
          <a:xfrm>
            <a:off x="1257300" y="1612900"/>
            <a:ext cx="5240034" cy="4437044"/>
          </a:xfrm>
        </p:spPr>
        <p:txBody>
          <a:bodyPr>
            <a:noAutofit/>
          </a:bodyPr>
          <a:lstStyle/>
          <a:p>
            <a:r>
              <a:rPr lang="sv-SE" sz="2400" dirty="0"/>
              <a:t>Hjärtat blir starkare</a:t>
            </a:r>
          </a:p>
          <a:p>
            <a:r>
              <a:rPr lang="sv-SE" sz="2400" dirty="0"/>
              <a:t>Skelettet blir starkare</a:t>
            </a:r>
          </a:p>
          <a:p>
            <a:r>
              <a:rPr lang="sv-SE" sz="2400" dirty="0"/>
              <a:t>Stresshormon sjunker</a:t>
            </a:r>
          </a:p>
          <a:p>
            <a:r>
              <a:rPr lang="sv-SE" sz="2400" dirty="0"/>
              <a:t>Minskar risken för vissa sjukdomar:</a:t>
            </a:r>
          </a:p>
          <a:p>
            <a:pPr lvl="1"/>
            <a:r>
              <a:rPr lang="sv-SE" sz="2400" dirty="0"/>
              <a:t>Hjärtkärlsjukdom</a:t>
            </a:r>
          </a:p>
          <a:p>
            <a:pPr lvl="1"/>
            <a:r>
              <a:rPr lang="sv-SE" sz="2400" dirty="0"/>
              <a:t>Diabetes</a:t>
            </a:r>
          </a:p>
          <a:p>
            <a:pPr lvl="1"/>
            <a:r>
              <a:rPr lang="sv-SE" sz="2400" dirty="0"/>
              <a:t>Övervikt</a:t>
            </a:r>
          </a:p>
          <a:p>
            <a:pPr lvl="1"/>
            <a:r>
              <a:rPr lang="sv-SE" sz="2400" dirty="0"/>
              <a:t>Psykisk ohälsa och depression</a:t>
            </a:r>
          </a:p>
        </p:txBody>
      </p:sp>
      <p:sp>
        <p:nvSpPr>
          <p:cNvPr id="4" name="Platshållare för innehåll 3">
            <a:extLst>
              <a:ext uri="{FF2B5EF4-FFF2-40B4-BE49-F238E27FC236}">
                <a16:creationId xmlns:a16="http://schemas.microsoft.com/office/drawing/2014/main" id="{627BDAC4-0184-0660-FDBE-8708E9486BCA}"/>
              </a:ext>
            </a:extLst>
          </p:cNvPr>
          <p:cNvSpPr>
            <a:spLocks noGrp="1"/>
          </p:cNvSpPr>
          <p:nvPr>
            <p:ph sz="half" idx="2"/>
          </p:nvPr>
        </p:nvSpPr>
        <p:spPr>
          <a:xfrm>
            <a:off x="6324600" y="1612900"/>
            <a:ext cx="4826000" cy="4437044"/>
          </a:xfrm>
        </p:spPr>
        <p:txBody>
          <a:bodyPr>
            <a:normAutofit fontScale="77500" lnSpcReduction="20000"/>
          </a:bodyPr>
          <a:lstStyle/>
          <a:p>
            <a:r>
              <a:rPr lang="sv-SE" sz="3100" dirty="0"/>
              <a:t>Förbättrar våra kognitiva funktioner</a:t>
            </a:r>
          </a:p>
          <a:p>
            <a:r>
              <a:rPr lang="sv-SE" sz="3100" dirty="0"/>
              <a:t>Minskar risk för fall hos äldre</a:t>
            </a:r>
          </a:p>
          <a:p>
            <a:r>
              <a:rPr lang="sv-SE" sz="3100" dirty="0"/>
              <a:t>Ökar de vita blodkropparna och stärker således vårt immunförsvar</a:t>
            </a:r>
          </a:p>
          <a:p>
            <a:r>
              <a:rPr lang="sv-SE" sz="3100" dirty="0"/>
              <a:t>Minskar risken för cancerrecidiv vid framför allt bröstcancer, livmodercancer och koloncancer </a:t>
            </a:r>
          </a:p>
          <a:p>
            <a:endParaRPr lang="sv-SE" dirty="0"/>
          </a:p>
        </p:txBody>
      </p:sp>
    </p:spTree>
    <p:extLst>
      <p:ext uri="{BB962C8B-B14F-4D97-AF65-F5344CB8AC3E}">
        <p14:creationId xmlns:p14="http://schemas.microsoft.com/office/powerpoint/2010/main" val="109116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6FD61D-EF90-A0E3-3D27-59229514E83E}"/>
              </a:ext>
            </a:extLst>
          </p:cNvPr>
          <p:cNvSpPr>
            <a:spLocks noGrp="1"/>
          </p:cNvSpPr>
          <p:nvPr>
            <p:ph type="title"/>
          </p:nvPr>
        </p:nvSpPr>
        <p:spPr>
          <a:xfrm>
            <a:off x="1970323" y="101602"/>
            <a:ext cx="2664361" cy="474662"/>
          </a:xfrm>
        </p:spPr>
        <p:txBody>
          <a:bodyPr/>
          <a:lstStyle/>
          <a:p>
            <a:r>
              <a:rPr lang="sv-SE" dirty="0"/>
              <a:t>BORGSSKALAN</a:t>
            </a:r>
          </a:p>
        </p:txBody>
      </p:sp>
      <p:sp>
        <p:nvSpPr>
          <p:cNvPr id="3" name="Platshållare för innehåll 2">
            <a:extLst>
              <a:ext uri="{FF2B5EF4-FFF2-40B4-BE49-F238E27FC236}">
                <a16:creationId xmlns:a16="http://schemas.microsoft.com/office/drawing/2014/main" id="{FC66357E-F34A-62E2-0D8E-0B914E529A3A}"/>
              </a:ext>
            </a:extLst>
          </p:cNvPr>
          <p:cNvSpPr>
            <a:spLocks noGrp="1"/>
          </p:cNvSpPr>
          <p:nvPr>
            <p:ph idx="1"/>
          </p:nvPr>
        </p:nvSpPr>
        <p:spPr>
          <a:xfrm>
            <a:off x="5120154" y="1092200"/>
            <a:ext cx="5446278" cy="4957744"/>
          </a:xfrm>
        </p:spPr>
        <p:txBody>
          <a:bodyPr>
            <a:normAutofit fontScale="25000" lnSpcReduction="20000"/>
          </a:bodyPr>
          <a:lstStyle/>
          <a:p>
            <a:pPr algn="l"/>
            <a:r>
              <a:rPr lang="sv-SE" sz="5600" b="0" i="0" u="sng" dirty="0">
                <a:effectLst/>
                <a:latin typeface="Source Sans Pro" panose="020B0604020202020204" pitchFamily="34" charset="0"/>
              </a:rPr>
              <a:t>Skalan går från 6 till 20:</a:t>
            </a:r>
            <a:endParaRPr lang="sv-SE" sz="5600" b="0" i="0" dirty="0">
              <a:effectLst/>
              <a:latin typeface="Source Sans Pro" panose="020B0604020202020204" pitchFamily="34" charset="0"/>
            </a:endParaRPr>
          </a:p>
          <a:p>
            <a:pPr algn="l"/>
            <a:r>
              <a:rPr lang="sv-SE" sz="5600" b="0" i="0" dirty="0">
                <a:effectLst/>
                <a:latin typeface="Source Sans Pro" panose="020B0604020202020204" pitchFamily="34" charset="0"/>
              </a:rPr>
              <a:t>6 Ingen ansträngning alls</a:t>
            </a:r>
          </a:p>
          <a:p>
            <a:pPr algn="l"/>
            <a:r>
              <a:rPr lang="sv-SE" sz="5600" b="0" i="0" dirty="0">
                <a:effectLst/>
                <a:latin typeface="Source Sans Pro" panose="020B0604020202020204" pitchFamily="34" charset="0"/>
              </a:rPr>
              <a:t>7 Extremt lätt </a:t>
            </a:r>
          </a:p>
          <a:p>
            <a:pPr algn="l"/>
            <a:r>
              <a:rPr lang="sv-SE" sz="5600" b="0" i="0" dirty="0">
                <a:effectLst/>
                <a:latin typeface="Source Sans Pro" panose="020B0604020202020204" pitchFamily="34" charset="0"/>
              </a:rPr>
              <a:t>8 </a:t>
            </a:r>
          </a:p>
          <a:p>
            <a:pPr algn="l"/>
            <a:r>
              <a:rPr lang="sv-SE" sz="5600" b="0" i="0" dirty="0">
                <a:effectLst/>
                <a:latin typeface="Source Sans Pro" panose="020B0604020202020204" pitchFamily="34" charset="0"/>
              </a:rPr>
              <a:t>9 Mycket lätt </a:t>
            </a:r>
          </a:p>
          <a:p>
            <a:pPr algn="l"/>
            <a:r>
              <a:rPr lang="sv-SE" sz="5600" b="0" i="0" dirty="0">
                <a:effectLst/>
                <a:latin typeface="Source Sans Pro" panose="020B0604020202020204" pitchFamily="34" charset="0"/>
              </a:rPr>
              <a:t>10 </a:t>
            </a:r>
          </a:p>
          <a:p>
            <a:pPr algn="l"/>
            <a:r>
              <a:rPr lang="sv-SE" sz="5600" b="0" i="0" dirty="0">
                <a:effectLst/>
                <a:latin typeface="Source Sans Pro" panose="020B0604020202020204" pitchFamily="34" charset="0"/>
              </a:rPr>
              <a:t>11 Lätt </a:t>
            </a:r>
          </a:p>
          <a:p>
            <a:pPr algn="l"/>
            <a:r>
              <a:rPr lang="sv-SE" sz="5600" b="0" i="0" dirty="0">
                <a:effectLst/>
                <a:latin typeface="Source Sans Pro" panose="020B0604020202020204" pitchFamily="34" charset="0"/>
              </a:rPr>
              <a:t>12 </a:t>
            </a:r>
          </a:p>
          <a:p>
            <a:pPr algn="l"/>
            <a:r>
              <a:rPr lang="sv-SE" sz="5600" b="0" i="0" dirty="0">
                <a:effectLst/>
                <a:latin typeface="Source Sans Pro" panose="020B0604020202020204" pitchFamily="34" charset="0"/>
              </a:rPr>
              <a:t>13 Något ansträngande</a:t>
            </a:r>
          </a:p>
          <a:p>
            <a:pPr algn="l"/>
            <a:r>
              <a:rPr lang="sv-SE" sz="5600" b="0" i="0" dirty="0">
                <a:effectLst/>
                <a:latin typeface="Source Sans Pro" panose="020B0604020202020204" pitchFamily="34" charset="0"/>
              </a:rPr>
              <a:t>14 </a:t>
            </a:r>
          </a:p>
          <a:p>
            <a:pPr algn="l"/>
            <a:r>
              <a:rPr lang="sv-SE" sz="5600" b="0" i="0" dirty="0">
                <a:effectLst/>
                <a:latin typeface="Source Sans Pro" panose="020B0604020202020204" pitchFamily="34" charset="0"/>
              </a:rPr>
              <a:t>15 Ansträngande</a:t>
            </a:r>
          </a:p>
          <a:p>
            <a:pPr algn="l"/>
            <a:r>
              <a:rPr lang="sv-SE" sz="5600" b="0" i="0" dirty="0">
                <a:effectLst/>
                <a:latin typeface="Source Sans Pro" panose="020B0604020202020204" pitchFamily="34" charset="0"/>
              </a:rPr>
              <a:t>16 </a:t>
            </a:r>
          </a:p>
          <a:p>
            <a:pPr algn="l"/>
            <a:r>
              <a:rPr lang="sv-SE" sz="5600" b="0" i="0" dirty="0">
                <a:effectLst/>
                <a:latin typeface="Source Sans Pro" panose="020B0604020202020204" pitchFamily="34" charset="0"/>
              </a:rPr>
              <a:t>17 Mycket ansträngande</a:t>
            </a:r>
          </a:p>
          <a:p>
            <a:pPr algn="l"/>
            <a:r>
              <a:rPr lang="sv-SE" sz="5600" b="0" i="0" dirty="0">
                <a:effectLst/>
                <a:latin typeface="Source Sans Pro" panose="020B0604020202020204" pitchFamily="34" charset="0"/>
              </a:rPr>
              <a:t>18 </a:t>
            </a:r>
          </a:p>
          <a:p>
            <a:pPr algn="l"/>
            <a:r>
              <a:rPr lang="sv-SE" sz="5600" b="0" i="0" dirty="0">
                <a:effectLst/>
                <a:latin typeface="Source Sans Pro" panose="020B0604020202020204" pitchFamily="34" charset="0"/>
              </a:rPr>
              <a:t>19 Extremt ansträngande</a:t>
            </a:r>
          </a:p>
          <a:p>
            <a:pPr algn="l"/>
            <a:r>
              <a:rPr lang="sv-SE" sz="5600" b="0" i="0" dirty="0">
                <a:effectLst/>
                <a:latin typeface="Source Sans Pro" panose="020B0604020202020204" pitchFamily="34" charset="0"/>
              </a:rPr>
              <a:t>20 Maximalt ansträngande </a:t>
            </a:r>
          </a:p>
          <a:p>
            <a:endParaRPr lang="sv-SE" dirty="0"/>
          </a:p>
        </p:txBody>
      </p:sp>
      <p:sp>
        <p:nvSpPr>
          <p:cNvPr id="4" name="Platshållare för text 3">
            <a:extLst>
              <a:ext uri="{FF2B5EF4-FFF2-40B4-BE49-F238E27FC236}">
                <a16:creationId xmlns:a16="http://schemas.microsoft.com/office/drawing/2014/main" id="{D77E8E88-4EE8-8DAF-5EC2-482838D66B8B}"/>
              </a:ext>
            </a:extLst>
          </p:cNvPr>
          <p:cNvSpPr>
            <a:spLocks noGrp="1"/>
          </p:cNvSpPr>
          <p:nvPr>
            <p:ph type="body" sz="half" idx="2"/>
          </p:nvPr>
        </p:nvSpPr>
        <p:spPr>
          <a:xfrm>
            <a:off x="1155700" y="431800"/>
            <a:ext cx="3478983" cy="6184900"/>
          </a:xfrm>
        </p:spPr>
        <p:txBody>
          <a:bodyPr>
            <a:noAutofit/>
          </a:bodyPr>
          <a:lstStyle/>
          <a:p>
            <a:r>
              <a:rPr lang="sv-SE" sz="2400" b="1" i="0" dirty="0">
                <a:effectLst/>
                <a:latin typeface="Source Sans Pro" panose="020B0604020202020204" pitchFamily="34" charset="0"/>
              </a:rPr>
              <a:t>Borgskalan®</a:t>
            </a:r>
            <a:r>
              <a:rPr lang="sv-SE" sz="2400" b="0" i="0" dirty="0">
                <a:effectLst/>
                <a:latin typeface="Source Sans Pro" panose="020B0604020202020204" pitchFamily="34" charset="0"/>
              </a:rPr>
              <a:t> (RPE-skalan, Rating </a:t>
            </a:r>
            <a:r>
              <a:rPr lang="sv-SE" sz="2400" b="0" i="0" dirty="0" err="1">
                <a:effectLst/>
                <a:latin typeface="Source Sans Pro" panose="020B0604020202020204" pitchFamily="34" charset="0"/>
              </a:rPr>
              <a:t>of</a:t>
            </a:r>
            <a:r>
              <a:rPr lang="sv-SE" sz="2400" b="0" i="0" dirty="0">
                <a:effectLst/>
                <a:latin typeface="Source Sans Pro" panose="020B0604020202020204" pitchFamily="34" charset="0"/>
              </a:rPr>
              <a:t> </a:t>
            </a:r>
            <a:r>
              <a:rPr lang="sv-SE" sz="2400" b="0" i="0" dirty="0" err="1">
                <a:effectLst/>
                <a:latin typeface="Source Sans Pro" panose="020B0604020202020204" pitchFamily="34" charset="0"/>
              </a:rPr>
              <a:t>Perceived</a:t>
            </a:r>
            <a:r>
              <a:rPr lang="sv-SE" sz="2400" b="0" i="0" dirty="0">
                <a:effectLst/>
                <a:latin typeface="Source Sans Pro" panose="020B0604020202020204" pitchFamily="34" charset="0"/>
              </a:rPr>
              <a:t> </a:t>
            </a:r>
            <a:r>
              <a:rPr lang="sv-SE" sz="2400" b="0" i="0" dirty="0" err="1">
                <a:effectLst/>
                <a:latin typeface="Source Sans Pro" panose="020B0604020202020204" pitchFamily="34" charset="0"/>
              </a:rPr>
              <a:t>Exertion</a:t>
            </a:r>
            <a:r>
              <a:rPr lang="sv-SE" sz="2400" b="0" i="0" dirty="0">
                <a:effectLst/>
                <a:latin typeface="Source Sans Pro" panose="020B0604020202020204" pitchFamily="34" charset="0"/>
              </a:rPr>
              <a:t>) är en skattning av den egenupplevda fysiska ansträngningsgraden både i muskler och i andning. Uppskattningen är subjektiv och individuell men är tänkt att korrelera med pulsen. Till exempel ska 13 på skalan motsvarar ca 130 i puls.</a:t>
            </a:r>
          </a:p>
          <a:p>
            <a:endParaRPr lang="sv-SE" dirty="0"/>
          </a:p>
        </p:txBody>
      </p:sp>
      <p:pic>
        <p:nvPicPr>
          <p:cNvPr id="1026" name="Picture 2" descr="Promenad - Lilla Edets kommun">
            <a:extLst>
              <a:ext uri="{FF2B5EF4-FFF2-40B4-BE49-F238E27FC236}">
                <a16:creationId xmlns:a16="http://schemas.microsoft.com/office/drawing/2014/main" id="{D0441EC2-3F4F-626B-8BCC-285004331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32" y="576263"/>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kling den bästa terapin | GP">
            <a:extLst>
              <a:ext uri="{FF2B5EF4-FFF2-40B4-BE49-F238E27FC236}">
                <a16:creationId xmlns:a16="http://schemas.microsoft.com/office/drawing/2014/main" id="{DFBD79E5-FD67-C1B8-9B79-B043C4FE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32" y="4197039"/>
            <a:ext cx="2533682" cy="1579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essor: Därför är trädgårdsarbete nyttigt för dig – Piteå-Tidningen">
            <a:extLst>
              <a:ext uri="{FF2B5EF4-FFF2-40B4-BE49-F238E27FC236}">
                <a16:creationId xmlns:a16="http://schemas.microsoft.com/office/drawing/2014/main" id="{EDEC0776-302B-7180-EDCE-F9A891157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32" y="2525699"/>
            <a:ext cx="2495582" cy="139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7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tt mindre – all rörelse räknas">
            <a:extLst>
              <a:ext uri="{FF2B5EF4-FFF2-40B4-BE49-F238E27FC236}">
                <a16:creationId xmlns:a16="http://schemas.microsoft.com/office/drawing/2014/main" id="{BAC05446-37E8-0D71-B8DA-5467A9FC5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074" y="527050"/>
            <a:ext cx="6720164" cy="580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296B3BD5-0881-AA2D-EA62-0073EBFB2297}"/>
              </a:ext>
            </a:extLst>
          </p:cNvPr>
          <p:cNvSpPr txBox="1"/>
          <p:nvPr/>
        </p:nvSpPr>
        <p:spPr>
          <a:xfrm>
            <a:off x="957307" y="0"/>
            <a:ext cx="3430312" cy="6186309"/>
          </a:xfrm>
          <a:prstGeom prst="rect">
            <a:avLst/>
          </a:prstGeom>
          <a:noFill/>
        </p:spPr>
        <p:txBody>
          <a:bodyPr wrap="square">
            <a:spAutoFit/>
          </a:bodyPr>
          <a:lstStyle/>
          <a:p>
            <a:pPr algn="l"/>
            <a:r>
              <a:rPr lang="sv-SE" sz="2400" b="1" i="0" dirty="0">
                <a:effectLst/>
                <a:latin typeface="Source Sans Pro" panose="020B0604020202020204" pitchFamily="34" charset="0"/>
              </a:rPr>
              <a:t>Borgskalan®</a:t>
            </a:r>
          </a:p>
          <a:p>
            <a:pPr algn="l"/>
            <a:r>
              <a:rPr lang="sv-SE" sz="2400" b="0" i="0" u="sng" dirty="0">
                <a:effectLst/>
                <a:latin typeface="Source Sans Pro" panose="020B0604020202020204" pitchFamily="34" charset="0"/>
              </a:rPr>
              <a:t>Skalan går från 6 till 20:</a:t>
            </a:r>
          </a:p>
          <a:p>
            <a:pPr algn="l"/>
            <a:endParaRPr lang="sv-SE" sz="1800" b="0" i="0" dirty="0">
              <a:effectLst/>
              <a:latin typeface="Source Sans Pro" panose="020B0604020202020204" pitchFamily="34" charset="0"/>
            </a:endParaRPr>
          </a:p>
          <a:p>
            <a:pPr algn="l"/>
            <a:r>
              <a:rPr lang="sv-SE" sz="2200" b="0" i="0" dirty="0">
                <a:effectLst/>
                <a:latin typeface="Source Sans Pro" panose="020B0604020202020204" pitchFamily="34" charset="0"/>
              </a:rPr>
              <a:t>6 Ingen ansträngning alls</a:t>
            </a:r>
          </a:p>
          <a:p>
            <a:pPr algn="l"/>
            <a:r>
              <a:rPr lang="sv-SE" sz="2200" b="0" i="0" dirty="0">
                <a:effectLst/>
                <a:latin typeface="Source Sans Pro" panose="020B0604020202020204" pitchFamily="34" charset="0"/>
              </a:rPr>
              <a:t>7 Extremt lätt </a:t>
            </a:r>
          </a:p>
          <a:p>
            <a:pPr algn="l"/>
            <a:r>
              <a:rPr lang="sv-SE" sz="2200" b="0" i="0" dirty="0">
                <a:effectLst/>
                <a:latin typeface="Source Sans Pro" panose="020B0604020202020204" pitchFamily="34" charset="0"/>
              </a:rPr>
              <a:t>8 </a:t>
            </a:r>
          </a:p>
          <a:p>
            <a:pPr algn="l"/>
            <a:r>
              <a:rPr lang="sv-SE" sz="2200" b="0" i="0" dirty="0">
                <a:effectLst/>
                <a:latin typeface="Source Sans Pro" panose="020B0604020202020204" pitchFamily="34" charset="0"/>
              </a:rPr>
              <a:t>9 Mycket lätt </a:t>
            </a:r>
          </a:p>
          <a:p>
            <a:pPr algn="l"/>
            <a:r>
              <a:rPr lang="sv-SE" sz="2200" b="0" i="0" dirty="0">
                <a:effectLst/>
                <a:latin typeface="Source Sans Pro" panose="020B0604020202020204" pitchFamily="34" charset="0"/>
              </a:rPr>
              <a:t>10 </a:t>
            </a:r>
          </a:p>
          <a:p>
            <a:pPr algn="l"/>
            <a:r>
              <a:rPr lang="sv-SE" sz="2200" b="0" i="0" dirty="0">
                <a:effectLst/>
                <a:latin typeface="Source Sans Pro" panose="020B0604020202020204" pitchFamily="34" charset="0"/>
              </a:rPr>
              <a:t>11 Lätt </a:t>
            </a:r>
          </a:p>
          <a:p>
            <a:pPr algn="l"/>
            <a:r>
              <a:rPr lang="sv-SE" sz="2200" b="0" i="0" dirty="0">
                <a:effectLst/>
                <a:latin typeface="Source Sans Pro" panose="020B0604020202020204" pitchFamily="34" charset="0"/>
              </a:rPr>
              <a:t>12 </a:t>
            </a:r>
          </a:p>
          <a:p>
            <a:pPr algn="l"/>
            <a:r>
              <a:rPr lang="sv-SE" sz="2200" b="0" i="0" dirty="0">
                <a:effectLst/>
                <a:latin typeface="Source Sans Pro" panose="020B0604020202020204" pitchFamily="34" charset="0"/>
              </a:rPr>
              <a:t>13 Något ansträngande</a:t>
            </a:r>
          </a:p>
          <a:p>
            <a:pPr algn="l"/>
            <a:r>
              <a:rPr lang="sv-SE" sz="2200" b="0" i="0" dirty="0">
                <a:effectLst/>
                <a:latin typeface="Source Sans Pro" panose="020B0604020202020204" pitchFamily="34" charset="0"/>
              </a:rPr>
              <a:t>14 </a:t>
            </a:r>
          </a:p>
          <a:p>
            <a:pPr algn="l"/>
            <a:r>
              <a:rPr lang="sv-SE" sz="2200" b="0" i="0" dirty="0">
                <a:effectLst/>
                <a:latin typeface="Source Sans Pro" panose="020B0604020202020204" pitchFamily="34" charset="0"/>
              </a:rPr>
              <a:t>15 Ansträngande</a:t>
            </a:r>
          </a:p>
          <a:p>
            <a:pPr algn="l"/>
            <a:r>
              <a:rPr lang="sv-SE" sz="2200" b="0" i="0" dirty="0">
                <a:effectLst/>
                <a:latin typeface="Source Sans Pro" panose="020B0604020202020204" pitchFamily="34" charset="0"/>
              </a:rPr>
              <a:t>16 </a:t>
            </a:r>
          </a:p>
          <a:p>
            <a:pPr algn="l"/>
            <a:r>
              <a:rPr lang="sv-SE" sz="2200" b="0" i="0" dirty="0">
                <a:effectLst/>
                <a:latin typeface="Source Sans Pro" panose="020B0604020202020204" pitchFamily="34" charset="0"/>
              </a:rPr>
              <a:t>17 Mycket ansträngande</a:t>
            </a:r>
          </a:p>
          <a:p>
            <a:pPr algn="l"/>
            <a:r>
              <a:rPr lang="sv-SE" sz="2200" b="0" i="0" dirty="0">
                <a:effectLst/>
                <a:latin typeface="Source Sans Pro" panose="020B0604020202020204" pitchFamily="34" charset="0"/>
              </a:rPr>
              <a:t>18 </a:t>
            </a:r>
          </a:p>
          <a:p>
            <a:pPr algn="l"/>
            <a:r>
              <a:rPr lang="sv-SE" sz="2200" b="0" i="0" dirty="0">
                <a:effectLst/>
                <a:latin typeface="Source Sans Pro" panose="020B0604020202020204" pitchFamily="34" charset="0"/>
              </a:rPr>
              <a:t>19 Extremt ansträngande</a:t>
            </a:r>
          </a:p>
          <a:p>
            <a:pPr algn="l"/>
            <a:r>
              <a:rPr lang="sv-SE" sz="2200" b="0" i="0" dirty="0">
                <a:effectLst/>
                <a:latin typeface="Source Sans Pro" panose="020B0604020202020204" pitchFamily="34" charset="0"/>
              </a:rPr>
              <a:t>20 Maximalt ansträngande </a:t>
            </a:r>
          </a:p>
        </p:txBody>
      </p:sp>
    </p:spTree>
    <p:extLst>
      <p:ext uri="{BB962C8B-B14F-4D97-AF65-F5344CB8AC3E}">
        <p14:creationId xmlns:p14="http://schemas.microsoft.com/office/powerpoint/2010/main" val="279732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tt mindre – all rörelse räknas">
            <a:extLst>
              <a:ext uri="{FF2B5EF4-FFF2-40B4-BE49-F238E27FC236}">
                <a16:creationId xmlns:a16="http://schemas.microsoft.com/office/drawing/2014/main" id="{9F78D7F8-2923-3F11-F51D-683651C0D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70" y="228600"/>
            <a:ext cx="7729431" cy="639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7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ED09E-F3A4-A57C-4472-1DDEA5EE9ED7}"/>
              </a:ext>
            </a:extLst>
          </p:cNvPr>
          <p:cNvSpPr>
            <a:spLocks noGrp="1"/>
          </p:cNvSpPr>
          <p:nvPr>
            <p:ph type="title"/>
          </p:nvPr>
        </p:nvSpPr>
        <p:spPr/>
        <p:txBody>
          <a:bodyPr>
            <a:normAutofit fontScale="90000"/>
          </a:bodyPr>
          <a:lstStyle/>
          <a:p>
            <a:pPr algn="ctr"/>
            <a:r>
              <a:rPr lang="sv-SE" sz="4400" dirty="0"/>
              <a:t>Hälsa i ett större perspektiv</a:t>
            </a:r>
            <a:br>
              <a:rPr lang="sv-SE" sz="4400" dirty="0"/>
            </a:br>
            <a:r>
              <a:rPr lang="sv-SE" sz="4400" dirty="0"/>
              <a:t>FN resolutionen: Agenda 2030</a:t>
            </a:r>
          </a:p>
        </p:txBody>
      </p:sp>
      <p:pic>
        <p:nvPicPr>
          <p:cNvPr id="1026" name="Picture 2" descr="Att använda FN:s logotyp - Svenska FN-förbundet">
            <a:extLst>
              <a:ext uri="{FF2B5EF4-FFF2-40B4-BE49-F238E27FC236}">
                <a16:creationId xmlns:a16="http://schemas.microsoft.com/office/drawing/2014/main" id="{E7A13EB4-0C3B-7A50-499F-41BC580A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2" y="2734341"/>
            <a:ext cx="22383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4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6B09556-0D7F-730B-E25C-D722478F38A9}"/>
              </a:ext>
            </a:extLst>
          </p:cNvPr>
          <p:cNvSpPr txBox="1"/>
          <p:nvPr/>
        </p:nvSpPr>
        <p:spPr>
          <a:xfrm>
            <a:off x="1606731" y="418011"/>
            <a:ext cx="9026435" cy="1846659"/>
          </a:xfrm>
          <a:prstGeom prst="rect">
            <a:avLst/>
          </a:prstGeom>
          <a:noFill/>
        </p:spPr>
        <p:txBody>
          <a:bodyPr wrap="square" rtlCol="0">
            <a:spAutoFit/>
          </a:bodyPr>
          <a:lstStyle/>
          <a:p>
            <a:r>
              <a:rPr lang="sv-SE" sz="2400" b="0" i="0" dirty="0">
                <a:effectLst/>
                <a:latin typeface="Tahoma" panose="020B0604030504040204" pitchFamily="34" charset="0"/>
              </a:rPr>
              <a:t>FN-resolutionen Agenda 2030 för hållbar utveckling syftar att till år 2030 uppnå en socialt, miljömässigt och ekonomiskt hållbar utveckling i världen. </a:t>
            </a:r>
            <a:r>
              <a:rPr lang="sv-SE" sz="2400" dirty="0"/>
              <a:t>De 17 globala hållbarhetsmålen i Agenda 2030 är förutsättningar för en god och jämlik hälsa</a:t>
            </a:r>
          </a:p>
          <a:p>
            <a:endParaRPr lang="sv-SE" dirty="0"/>
          </a:p>
        </p:txBody>
      </p:sp>
      <p:pic>
        <p:nvPicPr>
          <p:cNvPr id="1030" name="Picture 6">
            <a:extLst>
              <a:ext uri="{FF2B5EF4-FFF2-40B4-BE49-F238E27FC236}">
                <a16:creationId xmlns:a16="http://schemas.microsoft.com/office/drawing/2014/main" id="{7BE65565-07D5-1680-4FFB-6F6E6ACD9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148" y="1943100"/>
            <a:ext cx="9753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7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23BAA2-3670-7233-5F62-41BD935CA486}"/>
              </a:ext>
            </a:extLst>
          </p:cNvPr>
          <p:cNvSpPr>
            <a:spLocks noGrp="1"/>
          </p:cNvSpPr>
          <p:nvPr>
            <p:ph type="title"/>
          </p:nvPr>
        </p:nvSpPr>
        <p:spPr>
          <a:xfrm>
            <a:off x="2411896" y="808056"/>
            <a:ext cx="8158243" cy="1077229"/>
          </a:xfrm>
        </p:spPr>
        <p:txBody>
          <a:bodyPr>
            <a:noAutofit/>
          </a:bodyPr>
          <a:lstStyle/>
          <a:p>
            <a:pPr algn="ctr"/>
            <a:r>
              <a:rPr lang="sv-SE" sz="4000" dirty="0"/>
              <a:t>WHO: Global plan för fysisk aktivitet</a:t>
            </a:r>
          </a:p>
        </p:txBody>
      </p:sp>
      <p:pic>
        <p:nvPicPr>
          <p:cNvPr id="2050" name="Picture 2" descr="ACE Connects on the WHO stage">
            <a:extLst>
              <a:ext uri="{FF2B5EF4-FFF2-40B4-BE49-F238E27FC236}">
                <a16:creationId xmlns:a16="http://schemas.microsoft.com/office/drawing/2014/main" id="{368B5B7F-0677-07E7-130E-D2688EEDA9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0173" y="2052619"/>
            <a:ext cx="3997325" cy="3997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CB4B5EDC-F85B-3653-A4D5-23E0E1A7627D}"/>
              </a:ext>
            </a:extLst>
          </p:cNvPr>
          <p:cNvSpPr txBox="1"/>
          <p:nvPr/>
        </p:nvSpPr>
        <p:spPr>
          <a:xfrm>
            <a:off x="1351722" y="1663700"/>
            <a:ext cx="4909378" cy="4524315"/>
          </a:xfrm>
          <a:prstGeom prst="rect">
            <a:avLst/>
          </a:prstGeom>
          <a:noFill/>
        </p:spPr>
        <p:txBody>
          <a:bodyPr wrap="square" rtlCol="0">
            <a:spAutoFit/>
          </a:bodyPr>
          <a:lstStyle/>
          <a:p>
            <a:endParaRPr lang="sv-SE" sz="2400" b="0" i="0" dirty="0">
              <a:effectLst/>
              <a:cs typeface="Arial" panose="020B0604020202020204" pitchFamily="34" charset="0"/>
            </a:endParaRPr>
          </a:p>
          <a:p>
            <a:endParaRPr lang="sv-SE" sz="2400" dirty="0">
              <a:cs typeface="Arial" panose="020B0604020202020204" pitchFamily="34" charset="0"/>
            </a:endParaRPr>
          </a:p>
          <a:p>
            <a:endParaRPr lang="sv-SE" sz="2400" b="0" i="0" dirty="0">
              <a:effectLst/>
              <a:cs typeface="Arial" panose="020B0604020202020204" pitchFamily="34" charset="0"/>
            </a:endParaRPr>
          </a:p>
          <a:p>
            <a:endParaRPr lang="sv-SE" sz="2400" b="0" i="0" dirty="0">
              <a:effectLst/>
              <a:cs typeface="Arial" panose="020B0604020202020204" pitchFamily="34" charset="0"/>
            </a:endParaRPr>
          </a:p>
          <a:p>
            <a:r>
              <a:rPr lang="sv-SE" sz="2400" b="0" i="0" dirty="0">
                <a:effectLst/>
                <a:cs typeface="Arial" panose="020B0604020202020204" pitchFamily="34" charset="0"/>
              </a:rPr>
              <a:t>4 juni 2018 lanserade världshälsoorganisationen WHO: GAPPA (Global Action Plan for </a:t>
            </a:r>
            <a:r>
              <a:rPr lang="sv-SE" sz="2400" b="0" i="0" dirty="0" err="1">
                <a:effectLst/>
                <a:cs typeface="Arial" panose="020B0604020202020204" pitchFamily="34" charset="0"/>
              </a:rPr>
              <a:t>Physical</a:t>
            </a:r>
            <a:r>
              <a:rPr lang="sv-SE" sz="2400" b="0" i="0" dirty="0">
                <a:effectLst/>
                <a:cs typeface="Arial" panose="020B0604020202020204" pitchFamily="34" charset="0"/>
              </a:rPr>
              <a:t> </a:t>
            </a:r>
            <a:r>
              <a:rPr lang="sv-SE" sz="2400" b="0" i="0" dirty="0" err="1">
                <a:effectLst/>
                <a:cs typeface="Arial" panose="020B0604020202020204" pitchFamily="34" charset="0"/>
              </a:rPr>
              <a:t>Activity</a:t>
            </a:r>
            <a:r>
              <a:rPr lang="sv-SE" sz="2400" dirty="0">
                <a:cs typeface="Arial" panose="020B0604020202020204" pitchFamily="34" charset="0"/>
              </a:rPr>
              <a:t>)</a:t>
            </a:r>
            <a:r>
              <a:rPr lang="sv-SE" sz="2400" b="0" i="0" dirty="0">
                <a:effectLst/>
                <a:cs typeface="Arial" panose="020B0604020202020204" pitchFamily="34" charset="0"/>
              </a:rPr>
              <a:t> </a:t>
            </a:r>
          </a:p>
          <a:p>
            <a:endParaRPr lang="sv-SE" sz="2400" b="0" i="0" dirty="0">
              <a:effectLst/>
              <a:cs typeface="Arial" panose="020B0604020202020204" pitchFamily="34" charset="0"/>
            </a:endParaRPr>
          </a:p>
          <a:p>
            <a:r>
              <a:rPr lang="sv-SE" sz="2400" dirty="0">
                <a:cs typeface="Arial" panose="020B0604020202020204" pitchFamily="34" charset="0"/>
              </a:rPr>
              <a:t>Målsättningen </a:t>
            </a:r>
            <a:r>
              <a:rPr lang="sv-SE" sz="2400" b="0" i="0" dirty="0">
                <a:effectLst/>
                <a:cs typeface="Arial" panose="020B0604020202020204" pitchFamily="34" charset="0"/>
              </a:rPr>
              <a:t>är att sänka förekomsten av fysisk inaktivitet med 15 procent fram till år 2030.</a:t>
            </a:r>
          </a:p>
        </p:txBody>
      </p:sp>
    </p:spTree>
    <p:extLst>
      <p:ext uri="{BB962C8B-B14F-4D97-AF65-F5344CB8AC3E}">
        <p14:creationId xmlns:p14="http://schemas.microsoft.com/office/powerpoint/2010/main" val="31362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E05CD8-FC1F-B461-3608-BF4E63F043C1}"/>
              </a:ext>
            </a:extLst>
          </p:cNvPr>
          <p:cNvSpPr>
            <a:spLocks noGrp="1"/>
          </p:cNvSpPr>
          <p:nvPr>
            <p:ph type="title"/>
          </p:nvPr>
        </p:nvSpPr>
        <p:spPr>
          <a:xfrm>
            <a:off x="2545547" y="667697"/>
            <a:ext cx="7958331" cy="919803"/>
          </a:xfrm>
        </p:spPr>
        <p:txBody>
          <a:bodyPr>
            <a:noAutofit/>
          </a:bodyPr>
          <a:lstStyle/>
          <a:p>
            <a:pPr algn="ctr"/>
            <a:r>
              <a:rPr lang="sv-SE" sz="4000" dirty="0"/>
              <a:t>WHO: GAPPA</a:t>
            </a:r>
            <a:br>
              <a:rPr lang="sv-SE" sz="4000" dirty="0"/>
            </a:br>
            <a:r>
              <a:rPr lang="sv-SE" sz="2400" dirty="0"/>
              <a:t>forts.</a:t>
            </a:r>
            <a:endParaRPr lang="sv-SE" sz="4000" dirty="0"/>
          </a:p>
        </p:txBody>
      </p:sp>
      <p:sp>
        <p:nvSpPr>
          <p:cNvPr id="3" name="Platshållare för innehåll 2">
            <a:extLst>
              <a:ext uri="{FF2B5EF4-FFF2-40B4-BE49-F238E27FC236}">
                <a16:creationId xmlns:a16="http://schemas.microsoft.com/office/drawing/2014/main" id="{65E877A9-6E9E-A5A4-5E5E-D7F90EF5334F}"/>
              </a:ext>
            </a:extLst>
          </p:cNvPr>
          <p:cNvSpPr>
            <a:spLocks noGrp="1"/>
          </p:cNvSpPr>
          <p:nvPr>
            <p:ph idx="1"/>
          </p:nvPr>
        </p:nvSpPr>
        <p:spPr>
          <a:xfrm>
            <a:off x="1033670" y="1587500"/>
            <a:ext cx="6997147" cy="4927600"/>
          </a:xfrm>
        </p:spPr>
        <p:txBody>
          <a:bodyPr>
            <a:normAutofit fontScale="62500" lnSpcReduction="20000"/>
          </a:bodyPr>
          <a:lstStyle/>
          <a:p>
            <a:pPr marL="0" indent="0">
              <a:buNone/>
            </a:pPr>
            <a:r>
              <a:rPr lang="sv-SE" b="0" i="0" dirty="0">
                <a:effectLst/>
                <a:cs typeface="Arial" panose="020B0604020202020204" pitchFamily="34" charset="0"/>
              </a:rPr>
              <a:t> </a:t>
            </a:r>
          </a:p>
          <a:p>
            <a:pPr algn="l"/>
            <a:r>
              <a:rPr lang="sv-SE" sz="3800" b="0" i="0" dirty="0">
                <a:effectLst/>
                <a:latin typeface="Tahoma" panose="020B0604030504040204" pitchFamily="34" charset="0"/>
              </a:rPr>
              <a:t>En nyhet i riktlinjerna är att de även inkluderar rekommendationer om att begränsa långvarigt sittande. Betydelsen av att begränsa långvarigt sittande har blivit allt tydligare, då det i sig är en riskfaktor för ohälsa, även bland personer som i övrigt är fysiskt aktiva.</a:t>
            </a:r>
          </a:p>
          <a:p>
            <a:pPr algn="l"/>
            <a:r>
              <a:rPr lang="sv-SE" sz="3800" b="0" i="0" dirty="0">
                <a:effectLst/>
                <a:latin typeface="Tahoma" panose="020B0604030504040204" pitchFamily="34" charset="0"/>
              </a:rPr>
              <a:t>Vikten av att träna styrka och balans har förstärkts jämfört med tidigare riktlinjer från WHO, och precis som förut gäller rekommendationerna alla åldrar från fem år och uppåt</a:t>
            </a:r>
          </a:p>
          <a:p>
            <a:endParaRPr lang="sv-SE" dirty="0">
              <a:cs typeface="Arial" panose="020B0604020202020204" pitchFamily="34" charset="0"/>
            </a:endParaRPr>
          </a:p>
        </p:txBody>
      </p:sp>
      <p:pic>
        <p:nvPicPr>
          <p:cNvPr id="2050" name="Picture 2" descr="GIH - Ny forskning om fysiskt aktivitetsmönster och kognitiva funktioner  bland kontorsarbetare">
            <a:extLst>
              <a:ext uri="{FF2B5EF4-FFF2-40B4-BE49-F238E27FC236}">
                <a16:creationId xmlns:a16="http://schemas.microsoft.com/office/drawing/2014/main" id="{A603D82C-DC5B-7B75-5320-0A10E71B8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055" y="1885285"/>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äna balansen! - Senioren">
            <a:extLst>
              <a:ext uri="{FF2B5EF4-FFF2-40B4-BE49-F238E27FC236}">
                <a16:creationId xmlns:a16="http://schemas.microsoft.com/office/drawing/2014/main" id="{4A87C6F0-CB1D-3255-EE0B-21F198DE4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054" y="4392972"/>
            <a:ext cx="2962275" cy="201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9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2F5D84-5B85-8ECE-2354-82A096A1023A}"/>
              </a:ext>
            </a:extLst>
          </p:cNvPr>
          <p:cNvSpPr>
            <a:spLocks noGrp="1"/>
          </p:cNvSpPr>
          <p:nvPr>
            <p:ph type="title"/>
          </p:nvPr>
        </p:nvSpPr>
        <p:spPr/>
        <p:txBody>
          <a:bodyPr>
            <a:normAutofit fontScale="90000"/>
          </a:bodyPr>
          <a:lstStyle/>
          <a:p>
            <a:pPr algn="ctr"/>
            <a:r>
              <a:rPr lang="sv-SE" sz="4400" dirty="0"/>
              <a:t>Rekommendationer för fysisk aktivitet och stillasittande </a:t>
            </a:r>
            <a:r>
              <a:rPr lang="sv-SE" sz="1200" dirty="0"/>
              <a:t>FHM 2021</a:t>
            </a:r>
            <a:endParaRPr lang="sv-SE" dirty="0"/>
          </a:p>
        </p:txBody>
      </p:sp>
      <p:graphicFrame>
        <p:nvGraphicFramePr>
          <p:cNvPr id="4" name="Tabell 4">
            <a:extLst>
              <a:ext uri="{FF2B5EF4-FFF2-40B4-BE49-F238E27FC236}">
                <a16:creationId xmlns:a16="http://schemas.microsoft.com/office/drawing/2014/main" id="{61A14916-F687-6683-5B3E-77107FADB8BF}"/>
              </a:ext>
            </a:extLst>
          </p:cNvPr>
          <p:cNvGraphicFramePr>
            <a:graphicFrameLocks noGrp="1"/>
          </p:cNvGraphicFramePr>
          <p:nvPr>
            <p:ph idx="1"/>
            <p:extLst>
              <p:ext uri="{D42A27DB-BD31-4B8C-83A1-F6EECF244321}">
                <p14:modId xmlns:p14="http://schemas.microsoft.com/office/powerpoint/2010/main" val="2996593572"/>
              </p:ext>
            </p:extLst>
          </p:nvPr>
        </p:nvGraphicFramePr>
        <p:xfrm>
          <a:off x="2773363" y="2052638"/>
          <a:ext cx="7796212" cy="4206240"/>
        </p:xfrm>
        <a:graphic>
          <a:graphicData uri="http://schemas.openxmlformats.org/drawingml/2006/table">
            <a:tbl>
              <a:tblPr firstRow="1" bandRow="1">
                <a:tableStyleId>{5C22544A-7EE6-4342-B048-85BDC9FD1C3A}</a:tableStyleId>
              </a:tblPr>
              <a:tblGrid>
                <a:gridCol w="1077184">
                  <a:extLst>
                    <a:ext uri="{9D8B030D-6E8A-4147-A177-3AD203B41FA5}">
                      <a16:colId xmlns:a16="http://schemas.microsoft.com/office/drawing/2014/main" val="1366506265"/>
                    </a:ext>
                  </a:extLst>
                </a:gridCol>
                <a:gridCol w="1929468">
                  <a:extLst>
                    <a:ext uri="{9D8B030D-6E8A-4147-A177-3AD203B41FA5}">
                      <a16:colId xmlns:a16="http://schemas.microsoft.com/office/drawing/2014/main" val="789188402"/>
                    </a:ext>
                  </a:extLst>
                </a:gridCol>
                <a:gridCol w="2726422">
                  <a:extLst>
                    <a:ext uri="{9D8B030D-6E8A-4147-A177-3AD203B41FA5}">
                      <a16:colId xmlns:a16="http://schemas.microsoft.com/office/drawing/2014/main" val="517310565"/>
                    </a:ext>
                  </a:extLst>
                </a:gridCol>
                <a:gridCol w="2063138">
                  <a:extLst>
                    <a:ext uri="{9D8B030D-6E8A-4147-A177-3AD203B41FA5}">
                      <a16:colId xmlns:a16="http://schemas.microsoft.com/office/drawing/2014/main" val="2297168713"/>
                    </a:ext>
                  </a:extLst>
                </a:gridCol>
              </a:tblGrid>
              <a:tr h="370840">
                <a:tc>
                  <a:txBody>
                    <a:bodyPr/>
                    <a:lstStyle/>
                    <a:p>
                      <a:r>
                        <a:rPr lang="sv-SE" dirty="0"/>
                        <a:t>Ålder</a:t>
                      </a:r>
                    </a:p>
                  </a:txBody>
                  <a:tcPr/>
                </a:tc>
                <a:tc>
                  <a:txBody>
                    <a:bodyPr/>
                    <a:lstStyle/>
                    <a:p>
                      <a:r>
                        <a:rPr lang="sv-SE" dirty="0"/>
                        <a:t>Pulshöjande aktivitet</a:t>
                      </a:r>
                    </a:p>
                  </a:txBody>
                  <a:tcPr/>
                </a:tc>
                <a:tc>
                  <a:txBody>
                    <a:bodyPr/>
                    <a:lstStyle/>
                    <a:p>
                      <a:r>
                        <a:rPr lang="sv-SE" dirty="0"/>
                        <a:t>Fysisk aktivitet som stärker muskler och skelett</a:t>
                      </a:r>
                    </a:p>
                  </a:txBody>
                  <a:tcPr/>
                </a:tc>
                <a:tc>
                  <a:txBody>
                    <a:bodyPr/>
                    <a:lstStyle/>
                    <a:p>
                      <a:r>
                        <a:rPr lang="sv-SE" dirty="0"/>
                        <a:t>Stillasittande</a:t>
                      </a:r>
                    </a:p>
                  </a:txBody>
                  <a:tcPr/>
                </a:tc>
                <a:extLst>
                  <a:ext uri="{0D108BD9-81ED-4DB2-BD59-A6C34878D82A}">
                    <a16:rowId xmlns:a16="http://schemas.microsoft.com/office/drawing/2014/main" val="1631925567"/>
                  </a:ext>
                </a:extLst>
              </a:tr>
              <a:tr h="370840">
                <a:tc>
                  <a:txBody>
                    <a:bodyPr/>
                    <a:lstStyle/>
                    <a:p>
                      <a:r>
                        <a:rPr lang="sv-SE" dirty="0"/>
                        <a:t>6-17 år</a:t>
                      </a:r>
                    </a:p>
                  </a:txBody>
                  <a:tcPr/>
                </a:tc>
                <a:tc>
                  <a:txBody>
                    <a:bodyPr/>
                    <a:lstStyle/>
                    <a:p>
                      <a:r>
                        <a:rPr lang="sv-SE" dirty="0"/>
                        <a:t>I genomsnitt minst 60 minuter per dag</a:t>
                      </a:r>
                    </a:p>
                  </a:txBody>
                  <a:tcPr/>
                </a:tc>
                <a:tc>
                  <a:txBody>
                    <a:bodyPr/>
                    <a:lstStyle/>
                    <a:p>
                      <a:r>
                        <a:rPr lang="sv-SE" dirty="0"/>
                        <a:t>Minst tre gånger per vecka</a:t>
                      </a:r>
                    </a:p>
                  </a:txBody>
                  <a:tcPr/>
                </a:tc>
                <a:tc>
                  <a:txBody>
                    <a:bodyPr/>
                    <a:lstStyle/>
                    <a:p>
                      <a:r>
                        <a:rPr lang="sv-SE" dirty="0"/>
                        <a:t>Långa perioder bör brytas av med rörelse</a:t>
                      </a:r>
                    </a:p>
                  </a:txBody>
                  <a:tcPr/>
                </a:tc>
                <a:extLst>
                  <a:ext uri="{0D108BD9-81ED-4DB2-BD59-A6C34878D82A}">
                    <a16:rowId xmlns:a16="http://schemas.microsoft.com/office/drawing/2014/main" val="1888159614"/>
                  </a:ext>
                </a:extLst>
              </a:tr>
              <a:tr h="370840">
                <a:tc>
                  <a:txBody>
                    <a:bodyPr/>
                    <a:lstStyle/>
                    <a:p>
                      <a:r>
                        <a:rPr lang="sv-SE" dirty="0"/>
                        <a:t>18-64 år</a:t>
                      </a:r>
                    </a:p>
                  </a:txBody>
                  <a:tcPr/>
                </a:tc>
                <a:tc>
                  <a:txBody>
                    <a:bodyPr/>
                    <a:lstStyle/>
                    <a:p>
                      <a:r>
                        <a:rPr lang="sv-SE" dirty="0"/>
                        <a:t>Minst 150-300 minuter per vecka</a:t>
                      </a:r>
                    </a:p>
                  </a:txBody>
                  <a:tcPr/>
                </a:tc>
                <a:tc>
                  <a:txBody>
                    <a:bodyPr/>
                    <a:lstStyle/>
                    <a:p>
                      <a:r>
                        <a:rPr lang="sv-SE" dirty="0"/>
                        <a:t>Minst två gånger per vecka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Långa perioder bör brytas av med rörelse</a:t>
                      </a:r>
                    </a:p>
                  </a:txBody>
                  <a:tcPr/>
                </a:tc>
                <a:extLst>
                  <a:ext uri="{0D108BD9-81ED-4DB2-BD59-A6C34878D82A}">
                    <a16:rowId xmlns:a16="http://schemas.microsoft.com/office/drawing/2014/main" val="2055440833"/>
                  </a:ext>
                </a:extLst>
              </a:tr>
              <a:tr h="370840">
                <a:tc>
                  <a:txBody>
                    <a:bodyPr/>
                    <a:lstStyle/>
                    <a:p>
                      <a:r>
                        <a:rPr lang="sv-SE" dirty="0"/>
                        <a:t>65 år och äldre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Minst 150-300 minuter per vecka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Minst två gånger per vecka, samt balansträning tre gånger i veckan</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Långa perioder bör brytas av med rörelse</a:t>
                      </a:r>
                    </a:p>
                  </a:txBody>
                  <a:tcPr/>
                </a:tc>
                <a:extLst>
                  <a:ext uri="{0D108BD9-81ED-4DB2-BD59-A6C34878D82A}">
                    <a16:rowId xmlns:a16="http://schemas.microsoft.com/office/drawing/2014/main" val="3653721451"/>
                  </a:ext>
                </a:extLst>
              </a:tr>
            </a:tbl>
          </a:graphicData>
        </a:graphic>
      </p:graphicFrame>
    </p:spTree>
    <p:extLst>
      <p:ext uri="{BB962C8B-B14F-4D97-AF65-F5344CB8AC3E}">
        <p14:creationId xmlns:p14="http://schemas.microsoft.com/office/powerpoint/2010/main" val="157884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7C35D3-3FC0-656B-A02F-7CF47B29C646}"/>
              </a:ext>
            </a:extLst>
          </p:cNvPr>
          <p:cNvSpPr>
            <a:spLocks noGrp="1"/>
          </p:cNvSpPr>
          <p:nvPr>
            <p:ph type="title"/>
          </p:nvPr>
        </p:nvSpPr>
        <p:spPr/>
        <p:txBody>
          <a:bodyPr>
            <a:normAutofit/>
          </a:bodyPr>
          <a:lstStyle/>
          <a:p>
            <a:pPr algn="ctr"/>
            <a:r>
              <a:rPr lang="sv-SE" sz="4000" dirty="0"/>
              <a:t>Livsstilsförändringar</a:t>
            </a:r>
          </a:p>
        </p:txBody>
      </p:sp>
      <p:sp>
        <p:nvSpPr>
          <p:cNvPr id="3" name="Platshållare för innehåll 2">
            <a:extLst>
              <a:ext uri="{FF2B5EF4-FFF2-40B4-BE49-F238E27FC236}">
                <a16:creationId xmlns:a16="http://schemas.microsoft.com/office/drawing/2014/main" id="{22F157EF-1248-CCF5-8839-8B80F2327604}"/>
              </a:ext>
            </a:extLst>
          </p:cNvPr>
          <p:cNvSpPr>
            <a:spLocks noGrp="1"/>
          </p:cNvSpPr>
          <p:nvPr>
            <p:ph idx="1"/>
          </p:nvPr>
        </p:nvSpPr>
        <p:spPr>
          <a:xfrm>
            <a:off x="1092201" y="2052116"/>
            <a:ext cx="4597400" cy="3997828"/>
          </a:xfrm>
        </p:spPr>
        <p:txBody>
          <a:bodyPr/>
          <a:lstStyle/>
          <a:p>
            <a:r>
              <a:rPr lang="sv-SE" dirty="0"/>
              <a:t>Vad vill jag förändra? </a:t>
            </a:r>
          </a:p>
          <a:p>
            <a:pPr lvl="1"/>
            <a:r>
              <a:rPr lang="sv-SE" dirty="0"/>
              <a:t>Matvanor, stillasittandet, stress, sömnbrist, rök- eller alkoholvanor</a:t>
            </a:r>
          </a:p>
          <a:p>
            <a:r>
              <a:rPr lang="sv-SE" dirty="0"/>
              <a:t>Hur vill jag förändra? </a:t>
            </a:r>
          </a:p>
          <a:p>
            <a:pPr lvl="1"/>
            <a:r>
              <a:rPr lang="sv-SE" dirty="0"/>
              <a:t>Minska, öka, eliminera</a:t>
            </a:r>
          </a:p>
          <a:p>
            <a:endParaRPr lang="sv-SE" dirty="0"/>
          </a:p>
        </p:txBody>
      </p:sp>
      <p:pic>
        <p:nvPicPr>
          <p:cNvPr id="3074" name="Picture 2" descr="Måndag #livsstilsförändringar #englanätet #enkeltattträna - Physiochraft">
            <a:extLst>
              <a:ext uri="{FF2B5EF4-FFF2-40B4-BE49-F238E27FC236}">
                <a16:creationId xmlns:a16="http://schemas.microsoft.com/office/drawing/2014/main" id="{46249E64-5D10-5C6E-0AC9-22D148C7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1" y="1885285"/>
            <a:ext cx="3552825"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2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86B1A91-2E12-540A-A66A-D28579F1FCBF}"/>
              </a:ext>
            </a:extLst>
          </p:cNvPr>
          <p:cNvSpPr txBox="1"/>
          <p:nvPr/>
        </p:nvSpPr>
        <p:spPr>
          <a:xfrm>
            <a:off x="2616200" y="2311400"/>
            <a:ext cx="7493000" cy="2308324"/>
          </a:xfrm>
          <a:prstGeom prst="rect">
            <a:avLst/>
          </a:prstGeom>
          <a:noFill/>
        </p:spPr>
        <p:txBody>
          <a:bodyPr wrap="square" rtlCol="0">
            <a:spAutoFit/>
          </a:bodyPr>
          <a:lstStyle/>
          <a:p>
            <a:pPr marL="285750" indent="-285750">
              <a:buFont typeface="Arial" panose="020B0604020202020204" pitchFamily="34" charset="0"/>
              <a:buChar char="•"/>
            </a:pPr>
            <a:r>
              <a:rPr lang="sv-SE" sz="2400" b="0" i="0" dirty="0">
                <a:effectLst/>
                <a:latin typeface="arial" panose="020B0604020202020204" pitchFamily="34" charset="0"/>
              </a:rPr>
              <a:t>Den mest kända </a:t>
            </a:r>
            <a:r>
              <a:rPr lang="sv-SE" sz="2400" b="1" i="0" dirty="0">
                <a:effectLst/>
                <a:latin typeface="arial" panose="020B0604020202020204" pitchFamily="34" charset="0"/>
              </a:rPr>
              <a:t>definitionen</a:t>
            </a:r>
            <a:r>
              <a:rPr lang="sv-SE" sz="2400" b="0" i="0" dirty="0">
                <a:effectLst/>
                <a:latin typeface="arial" panose="020B0604020202020204" pitchFamily="34" charset="0"/>
              </a:rPr>
              <a:t> av </a:t>
            </a:r>
            <a:r>
              <a:rPr lang="sv-SE" sz="2400" b="1" i="0" dirty="0">
                <a:effectLst/>
                <a:latin typeface="arial" panose="020B0604020202020204" pitchFamily="34" charset="0"/>
              </a:rPr>
              <a:t>hälsa</a:t>
            </a:r>
            <a:r>
              <a:rPr lang="sv-SE" sz="2400" b="0" i="0" dirty="0">
                <a:effectLst/>
                <a:latin typeface="arial" panose="020B0604020202020204" pitchFamily="34" charset="0"/>
              </a:rPr>
              <a:t> kommer från Världshälsoorganisationens (WHO) konstitution 1948. Där </a:t>
            </a:r>
            <a:r>
              <a:rPr lang="sv-SE" sz="2400" b="1" i="0" dirty="0">
                <a:effectLst/>
                <a:latin typeface="arial" panose="020B0604020202020204" pitchFamily="34" charset="0"/>
              </a:rPr>
              <a:t>definieras hälsa</a:t>
            </a:r>
            <a:r>
              <a:rPr lang="sv-SE" sz="2400" b="0" i="0" dirty="0">
                <a:effectLst/>
                <a:latin typeface="arial" panose="020B0604020202020204" pitchFamily="34" charset="0"/>
              </a:rPr>
              <a:t> som ett tillstånd av fullständigt fysiskt, psykiskt och socialt välbefinnande och ej blott frånvaro av sjukdom eller svaghet </a:t>
            </a:r>
            <a:endParaRPr lang="sv-SE" sz="2400" dirty="0"/>
          </a:p>
        </p:txBody>
      </p:sp>
      <p:sp>
        <p:nvSpPr>
          <p:cNvPr id="4" name="textruta 3">
            <a:extLst>
              <a:ext uri="{FF2B5EF4-FFF2-40B4-BE49-F238E27FC236}">
                <a16:creationId xmlns:a16="http://schemas.microsoft.com/office/drawing/2014/main" id="{41A576EE-EC03-B98C-6DA5-3308540C0287}"/>
              </a:ext>
            </a:extLst>
          </p:cNvPr>
          <p:cNvSpPr txBox="1"/>
          <p:nvPr/>
        </p:nvSpPr>
        <p:spPr>
          <a:xfrm>
            <a:off x="2032000" y="732473"/>
            <a:ext cx="7493000" cy="707886"/>
          </a:xfrm>
          <a:prstGeom prst="rect">
            <a:avLst/>
          </a:prstGeom>
          <a:noFill/>
        </p:spPr>
        <p:txBody>
          <a:bodyPr wrap="square" rtlCol="0">
            <a:spAutoFit/>
          </a:bodyPr>
          <a:lstStyle/>
          <a:p>
            <a:pPr algn="ctr"/>
            <a:r>
              <a:rPr lang="sv-SE" sz="4000" dirty="0"/>
              <a:t>VAD ÄR HÄLSA?</a:t>
            </a:r>
          </a:p>
        </p:txBody>
      </p:sp>
      <p:pic>
        <p:nvPicPr>
          <p:cNvPr id="1026" name="Picture 2" descr="Logo">
            <a:extLst>
              <a:ext uri="{FF2B5EF4-FFF2-40B4-BE49-F238E27FC236}">
                <a16:creationId xmlns:a16="http://schemas.microsoft.com/office/drawing/2014/main" id="{F93AFF00-0F36-B7B5-32FE-61FCBC56D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4520258"/>
            <a:ext cx="2209800" cy="194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780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6441A4-C3D3-53C5-7B08-CDE540C2E264}"/>
              </a:ext>
            </a:extLst>
          </p:cNvPr>
          <p:cNvSpPr>
            <a:spLocks noGrp="1"/>
          </p:cNvSpPr>
          <p:nvPr>
            <p:ph type="title"/>
          </p:nvPr>
        </p:nvSpPr>
        <p:spPr/>
        <p:txBody>
          <a:bodyPr/>
          <a:lstStyle/>
          <a:p>
            <a:pPr algn="ctr"/>
            <a:r>
              <a:rPr lang="sv-SE" dirty="0"/>
              <a:t>Livsstilsförändringar</a:t>
            </a:r>
          </a:p>
        </p:txBody>
      </p:sp>
      <p:sp>
        <p:nvSpPr>
          <p:cNvPr id="4" name="Platshållare för innehåll 3">
            <a:extLst>
              <a:ext uri="{FF2B5EF4-FFF2-40B4-BE49-F238E27FC236}">
                <a16:creationId xmlns:a16="http://schemas.microsoft.com/office/drawing/2014/main" id="{3898C49C-E0BD-5224-D937-CD7378F3DECA}"/>
              </a:ext>
            </a:extLst>
          </p:cNvPr>
          <p:cNvSpPr>
            <a:spLocks noGrp="1"/>
          </p:cNvSpPr>
          <p:nvPr>
            <p:ph idx="1"/>
          </p:nvPr>
        </p:nvSpPr>
        <p:spPr>
          <a:xfrm>
            <a:off x="1295400" y="5613400"/>
            <a:ext cx="9740900" cy="901700"/>
          </a:xfrm>
        </p:spPr>
        <p:txBody>
          <a:bodyPr>
            <a:normAutofit fontScale="70000" lnSpcReduction="20000"/>
          </a:bodyPr>
          <a:lstStyle/>
          <a:p>
            <a:r>
              <a:rPr lang="sv-SE" i="0" dirty="0">
                <a:effectLst/>
                <a:latin typeface="arial" panose="020B0604020202020204" pitchFamily="34" charset="0"/>
              </a:rPr>
              <a:t>Om du inte har motivationen till en förändring kan </a:t>
            </a:r>
            <a:r>
              <a:rPr lang="sv-SE" dirty="0">
                <a:latin typeface="arial" panose="020B0604020202020204" pitchFamily="34" charset="0"/>
              </a:rPr>
              <a:t>du använda </a:t>
            </a:r>
            <a:r>
              <a:rPr lang="sv-SE" b="1" dirty="0">
                <a:latin typeface="arial" panose="020B0604020202020204" pitchFamily="34" charset="0"/>
              </a:rPr>
              <a:t>a</a:t>
            </a:r>
            <a:r>
              <a:rPr lang="sv-SE" b="1" i="0" dirty="0">
                <a:effectLst/>
                <a:latin typeface="arial" panose="020B0604020202020204" pitchFamily="34" charset="0"/>
              </a:rPr>
              <a:t>mbivalenskorset </a:t>
            </a:r>
            <a:r>
              <a:rPr lang="sv-SE" i="0" dirty="0">
                <a:effectLst/>
                <a:latin typeface="arial" panose="020B0604020202020204" pitchFamily="34" charset="0"/>
              </a:rPr>
              <a:t>som är hämtat från </a:t>
            </a:r>
            <a:r>
              <a:rPr lang="sv-SE" b="0" i="0" dirty="0">
                <a:effectLst/>
                <a:latin typeface="arial" panose="020B0604020202020204" pitchFamily="34" charset="0"/>
              </a:rPr>
              <a:t>MI, </a:t>
            </a:r>
            <a:r>
              <a:rPr lang="sv-SE" b="1" i="0" dirty="0">
                <a:effectLst/>
                <a:latin typeface="arial" panose="020B0604020202020204" pitchFamily="34" charset="0"/>
              </a:rPr>
              <a:t>Motiverande Samtal</a:t>
            </a:r>
            <a:r>
              <a:rPr lang="sv-SE" b="0" i="0" dirty="0">
                <a:effectLst/>
                <a:latin typeface="arial" panose="020B0604020202020204" pitchFamily="34" charset="0"/>
              </a:rPr>
              <a:t>. Ambivalenskorset är ett instrument för att tydliggöra fördelar och nackdelar med beteendet och blicka framåt och fundera över eventuell förändring. Individen klargör för sig själv var hon/han står.</a:t>
            </a:r>
            <a:endParaRPr lang="sv-SE" dirty="0"/>
          </a:p>
        </p:txBody>
      </p:sp>
      <p:pic>
        <p:nvPicPr>
          <p:cNvPr id="4100" name="Picture 4" descr="VÄLKOMNA! till fyra dagars utbildning i Motiverande Samtal - ppt video  online ladda ner">
            <a:extLst>
              <a:ext uri="{FF2B5EF4-FFF2-40B4-BE49-F238E27FC236}">
                <a16:creationId xmlns:a16="http://schemas.microsoft.com/office/drawing/2014/main" id="{8F033818-B179-8D3B-FEF6-F18C1FC73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608" y="1430337"/>
            <a:ext cx="5549900" cy="39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6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16C65E-9406-5D04-733F-7587E8581AAC}"/>
              </a:ext>
            </a:extLst>
          </p:cNvPr>
          <p:cNvSpPr>
            <a:spLocks noGrp="1"/>
          </p:cNvSpPr>
          <p:nvPr>
            <p:ph type="title"/>
          </p:nvPr>
        </p:nvSpPr>
        <p:spPr/>
        <p:txBody>
          <a:bodyPr>
            <a:noAutofit/>
          </a:bodyPr>
          <a:lstStyle/>
          <a:p>
            <a:pPr algn="ctr"/>
            <a:r>
              <a:rPr lang="sv-SE" sz="4000" dirty="0"/>
              <a:t>Ingen kan göra allt </a:t>
            </a:r>
            <a:br>
              <a:rPr lang="sv-SE" sz="4000" dirty="0"/>
            </a:br>
            <a:r>
              <a:rPr lang="sv-SE" sz="4000" dirty="0"/>
              <a:t>men alla kan göra något</a:t>
            </a:r>
          </a:p>
        </p:txBody>
      </p:sp>
      <p:sp>
        <p:nvSpPr>
          <p:cNvPr id="3" name="Platshållare för innehåll 2">
            <a:extLst>
              <a:ext uri="{FF2B5EF4-FFF2-40B4-BE49-F238E27FC236}">
                <a16:creationId xmlns:a16="http://schemas.microsoft.com/office/drawing/2014/main" id="{69C48931-17B4-C0E7-B129-DA222F9893AC}"/>
              </a:ext>
            </a:extLst>
          </p:cNvPr>
          <p:cNvSpPr>
            <a:spLocks noGrp="1"/>
          </p:cNvSpPr>
          <p:nvPr>
            <p:ph idx="1"/>
          </p:nvPr>
        </p:nvSpPr>
        <p:spPr>
          <a:xfrm>
            <a:off x="2773599" y="2052116"/>
            <a:ext cx="7796540" cy="1376884"/>
          </a:xfrm>
        </p:spPr>
        <p:txBody>
          <a:bodyPr/>
          <a:lstStyle/>
          <a:p>
            <a:r>
              <a:rPr lang="sv-SE" dirty="0"/>
              <a:t>Kroniska sjukdomar, olika handikapp, rullstolsburna, hög ålder kan ibland betraktas som ett hinder. Låt kreativiteten flöda och ta hjälp av kunniga.</a:t>
            </a:r>
          </a:p>
        </p:txBody>
      </p:sp>
      <p:pic>
        <p:nvPicPr>
          <p:cNvPr id="5122" name="Picture 2" descr="Träning – Spinalistips">
            <a:extLst>
              <a:ext uri="{FF2B5EF4-FFF2-40B4-BE49-F238E27FC236}">
                <a16:creationId xmlns:a16="http://schemas.microsoft.com/office/drawing/2014/main" id="{23FBFE06-CCEE-2FDD-FFA5-89E248392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157" y="3307829"/>
            <a:ext cx="1811048" cy="24147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ans för Parkinson - Aktuellt Parkinson Skåne">
            <a:extLst>
              <a:ext uri="{FF2B5EF4-FFF2-40B4-BE49-F238E27FC236}">
                <a16:creationId xmlns:a16="http://schemas.microsoft.com/office/drawing/2014/main" id="{B998104A-797B-4A4D-308B-E5FC9D10D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3694114"/>
            <a:ext cx="380307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tyrketräning för 90-åringar hindrar demens | SVT Nyheter">
            <a:extLst>
              <a:ext uri="{FF2B5EF4-FFF2-40B4-BE49-F238E27FC236}">
                <a16:creationId xmlns:a16="http://schemas.microsoft.com/office/drawing/2014/main" id="{E057B397-69E2-7254-6C98-ABA4B9D57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618" y="3566878"/>
            <a:ext cx="3849432" cy="215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CEE8E9-F6B8-507E-3AE5-8C903E4B11B1}"/>
              </a:ext>
            </a:extLst>
          </p:cNvPr>
          <p:cNvSpPr>
            <a:spLocks noGrp="1"/>
          </p:cNvSpPr>
          <p:nvPr>
            <p:ph type="title"/>
          </p:nvPr>
        </p:nvSpPr>
        <p:spPr/>
        <p:txBody>
          <a:bodyPr>
            <a:normAutofit/>
          </a:bodyPr>
          <a:lstStyle/>
          <a:p>
            <a:pPr algn="ctr"/>
            <a:r>
              <a:rPr lang="sv-SE" sz="4000" dirty="0"/>
              <a:t>Hur ändrar jag mina vanor?</a:t>
            </a:r>
          </a:p>
        </p:txBody>
      </p:sp>
      <p:sp>
        <p:nvSpPr>
          <p:cNvPr id="3" name="Platshållare för innehåll 2">
            <a:extLst>
              <a:ext uri="{FF2B5EF4-FFF2-40B4-BE49-F238E27FC236}">
                <a16:creationId xmlns:a16="http://schemas.microsoft.com/office/drawing/2014/main" id="{F17A1513-3653-27A1-0718-BBC6A62FD259}"/>
              </a:ext>
            </a:extLst>
          </p:cNvPr>
          <p:cNvSpPr>
            <a:spLocks noGrp="1"/>
          </p:cNvSpPr>
          <p:nvPr>
            <p:ph idx="1"/>
          </p:nvPr>
        </p:nvSpPr>
        <p:spPr>
          <a:xfrm>
            <a:off x="1364974" y="1696278"/>
            <a:ext cx="9205165" cy="4823792"/>
          </a:xfrm>
        </p:spPr>
        <p:txBody>
          <a:bodyPr>
            <a:normAutofit fontScale="92500" lnSpcReduction="10000"/>
          </a:bodyPr>
          <a:lstStyle/>
          <a:p>
            <a:pPr algn="l"/>
            <a:r>
              <a:rPr lang="sv-SE" sz="2600" b="1" i="0" dirty="0">
                <a:effectLst/>
              </a:rPr>
              <a:t>Att skaffa sig nya,</a:t>
            </a:r>
            <a:r>
              <a:rPr lang="sv-SE" sz="2600" b="0" i="0" dirty="0">
                <a:effectLst/>
              </a:rPr>
              <a:t> goda vanor sker enklast genom mycket små steg – så små att vem som helst klarar av dem. Som att börja göra två armhävningar om dagen – eller meditera under tre andetag varje morgon vid kaffebryggaren.</a:t>
            </a:r>
          </a:p>
          <a:p>
            <a:pPr algn="l"/>
            <a:r>
              <a:rPr lang="sv-SE" sz="2600" b="0" i="0" dirty="0">
                <a:effectLst/>
              </a:rPr>
              <a:t>För att nöta in en vana måste tre beståndsdelar samverka. Det handlar om:</a:t>
            </a:r>
          </a:p>
          <a:p>
            <a:pPr lvl="1"/>
            <a:r>
              <a:rPr lang="sv-SE" sz="2600" b="0" i="0" dirty="0">
                <a:effectLst/>
              </a:rPr>
              <a:t> motivation</a:t>
            </a:r>
          </a:p>
          <a:p>
            <a:pPr lvl="1"/>
            <a:r>
              <a:rPr lang="sv-SE" sz="2600" b="0" i="0" dirty="0">
                <a:effectLst/>
              </a:rPr>
              <a:t> förmåga  </a:t>
            </a:r>
          </a:p>
          <a:p>
            <a:pPr lvl="1"/>
            <a:r>
              <a:rPr lang="sv-SE" sz="2600" b="0" i="0" dirty="0">
                <a:effectLst/>
              </a:rPr>
              <a:t> knuff </a:t>
            </a:r>
          </a:p>
          <a:p>
            <a:pPr marL="457200" lvl="1" indent="0" algn="r">
              <a:buNone/>
            </a:pPr>
            <a:r>
              <a:rPr lang="sv-SE" b="0" i="0" dirty="0">
                <a:effectLst/>
                <a:latin typeface="Sueca Text"/>
                <a:hlinkClick r:id="rId2">
                  <a:extLst>
                    <a:ext uri="{A12FA001-AC4F-418D-AE19-62706E023703}">
                      <ahyp:hlinkClr xmlns:ahyp="http://schemas.microsoft.com/office/drawing/2018/hyperlinkcolor" val="tx"/>
                    </a:ext>
                  </a:extLst>
                </a:hlinkClick>
              </a:rPr>
              <a:t>BJ </a:t>
            </a:r>
            <a:r>
              <a:rPr lang="sv-SE" b="0" i="0" dirty="0" err="1">
                <a:effectLst/>
                <a:latin typeface="Sueca Text"/>
                <a:hlinkClick r:id="rId2">
                  <a:extLst>
                    <a:ext uri="{A12FA001-AC4F-418D-AE19-62706E023703}">
                      <ahyp:hlinkClr xmlns:ahyp="http://schemas.microsoft.com/office/drawing/2018/hyperlinkcolor" val="tx"/>
                    </a:ext>
                  </a:extLst>
                </a:hlinkClick>
              </a:rPr>
              <a:t>Fogg</a:t>
            </a:r>
            <a:r>
              <a:rPr lang="sv-SE" b="0" i="0" dirty="0">
                <a:effectLst/>
                <a:latin typeface="Sueca Text"/>
              </a:rPr>
              <a:t>, forskare i beteendevetenskap vid amerikanska Stanford som skrivit boken </a:t>
            </a:r>
            <a:r>
              <a:rPr lang="sv-SE" b="0" i="0" u="sng" dirty="0">
                <a:effectLst/>
                <a:latin typeface="Sueca Text"/>
                <a:hlinkClick r:id="rId3">
                  <a:extLst>
                    <a:ext uri="{A12FA001-AC4F-418D-AE19-62706E023703}">
                      <ahyp:hlinkClr xmlns:ahyp="http://schemas.microsoft.com/office/drawing/2018/hyperlinkcolor" val="tx"/>
                    </a:ext>
                  </a:extLst>
                </a:hlinkClick>
              </a:rPr>
              <a:t>Mikrovanor</a:t>
            </a:r>
            <a:r>
              <a:rPr lang="sv-SE" sz="1300" b="0" i="0" dirty="0">
                <a:effectLst/>
                <a:latin typeface="Sueca Text"/>
              </a:rPr>
              <a:t>.</a:t>
            </a:r>
          </a:p>
        </p:txBody>
      </p:sp>
    </p:spTree>
    <p:extLst>
      <p:ext uri="{BB962C8B-B14F-4D97-AF65-F5344CB8AC3E}">
        <p14:creationId xmlns:p14="http://schemas.microsoft.com/office/powerpoint/2010/main" val="140429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83717-9DE5-B1FD-29F7-972ADC1D1A68}"/>
              </a:ext>
            </a:extLst>
          </p:cNvPr>
          <p:cNvSpPr>
            <a:spLocks noGrp="1"/>
          </p:cNvSpPr>
          <p:nvPr>
            <p:ph type="title"/>
          </p:nvPr>
        </p:nvSpPr>
        <p:spPr/>
        <p:txBody>
          <a:bodyPr>
            <a:normAutofit/>
          </a:bodyPr>
          <a:lstStyle/>
          <a:p>
            <a:pPr algn="ctr"/>
            <a:r>
              <a:rPr lang="sv-SE" sz="4000" dirty="0"/>
              <a:t>Sammanfattning</a:t>
            </a:r>
          </a:p>
        </p:txBody>
      </p:sp>
      <p:sp>
        <p:nvSpPr>
          <p:cNvPr id="3" name="Platshållare för innehåll 2">
            <a:extLst>
              <a:ext uri="{FF2B5EF4-FFF2-40B4-BE49-F238E27FC236}">
                <a16:creationId xmlns:a16="http://schemas.microsoft.com/office/drawing/2014/main" id="{110A24CC-EE40-61BA-6748-384ED6B15EA0}"/>
              </a:ext>
            </a:extLst>
          </p:cNvPr>
          <p:cNvSpPr>
            <a:spLocks noGrp="1"/>
          </p:cNvSpPr>
          <p:nvPr>
            <p:ph idx="1"/>
          </p:nvPr>
        </p:nvSpPr>
        <p:spPr/>
        <p:txBody>
          <a:bodyPr/>
          <a:lstStyle/>
          <a:p>
            <a:r>
              <a:rPr lang="sv-SE" dirty="0"/>
              <a:t>Hälsa ett vitt begrepp där både fysiska, psykiska och sociala faktorer samverkar</a:t>
            </a:r>
          </a:p>
          <a:p>
            <a:r>
              <a:rPr lang="sv-SE" dirty="0"/>
              <a:t>Fysisk aktivitet har många fördelar</a:t>
            </a:r>
          </a:p>
          <a:p>
            <a:r>
              <a:rPr lang="sv-SE" dirty="0"/>
              <a:t>Stora vinster att ta sig från stillasittande till måttligt fysisk aktiv, t ex frän sittande till promenader</a:t>
            </a:r>
          </a:p>
          <a:p>
            <a:r>
              <a:rPr lang="sv-SE" dirty="0"/>
              <a:t>Global ansträngning fram till 2030 att öka hälsan i världen</a:t>
            </a:r>
          </a:p>
          <a:p>
            <a:r>
              <a:rPr lang="sv-SE" i="1" dirty="0"/>
              <a:t>Less is more</a:t>
            </a:r>
            <a:r>
              <a:rPr lang="sv-SE" dirty="0"/>
              <a:t> när det kommer till att ändra en vana eller lägga till en ny vana, som t ex träning</a:t>
            </a:r>
          </a:p>
          <a:p>
            <a:endParaRPr lang="sv-SE" dirty="0"/>
          </a:p>
        </p:txBody>
      </p:sp>
    </p:spTree>
    <p:extLst>
      <p:ext uri="{BB962C8B-B14F-4D97-AF65-F5344CB8AC3E}">
        <p14:creationId xmlns:p14="http://schemas.microsoft.com/office/powerpoint/2010/main" val="65404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46 Gymhumour idéer | träning, träningscitat, roligt">
            <a:extLst>
              <a:ext uri="{FF2B5EF4-FFF2-40B4-BE49-F238E27FC236}">
                <a16:creationId xmlns:a16="http://schemas.microsoft.com/office/drawing/2014/main" id="{9865D9C1-66DB-C6C7-A126-64594197C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863600"/>
            <a:ext cx="4508500" cy="4508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37F71CC5-D4EA-D534-75C1-62AB8B4E854D}"/>
              </a:ext>
            </a:extLst>
          </p:cNvPr>
          <p:cNvSpPr txBox="1"/>
          <p:nvPr/>
        </p:nvSpPr>
        <p:spPr>
          <a:xfrm>
            <a:off x="1651000" y="5981699"/>
            <a:ext cx="7861300" cy="461665"/>
          </a:xfrm>
          <a:prstGeom prst="rect">
            <a:avLst/>
          </a:prstGeom>
          <a:noFill/>
        </p:spPr>
        <p:txBody>
          <a:bodyPr wrap="square" rtlCol="0">
            <a:spAutoFit/>
          </a:bodyPr>
          <a:lstStyle/>
          <a:p>
            <a:pPr algn="ctr"/>
            <a:r>
              <a:rPr lang="sv-SE" sz="2400" dirty="0"/>
              <a:t>Tack för uppmärksamheten!</a:t>
            </a:r>
          </a:p>
        </p:txBody>
      </p:sp>
    </p:spTree>
    <p:extLst>
      <p:ext uri="{BB962C8B-B14F-4D97-AF65-F5344CB8AC3E}">
        <p14:creationId xmlns:p14="http://schemas.microsoft.com/office/powerpoint/2010/main" val="88454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E57A4-E8AB-540A-EBBA-8604E206382D}"/>
              </a:ext>
            </a:extLst>
          </p:cNvPr>
          <p:cNvSpPr>
            <a:spLocks noGrp="1"/>
          </p:cNvSpPr>
          <p:nvPr>
            <p:ph type="title"/>
          </p:nvPr>
        </p:nvSpPr>
        <p:spPr>
          <a:xfrm>
            <a:off x="2611808" y="393701"/>
            <a:ext cx="7958331" cy="609600"/>
          </a:xfrm>
        </p:spPr>
        <p:txBody>
          <a:bodyPr>
            <a:noAutofit/>
          </a:bodyPr>
          <a:lstStyle/>
          <a:p>
            <a:pPr algn="ctr"/>
            <a:r>
              <a:rPr lang="sv-SE" sz="4000" dirty="0"/>
              <a:t>Vad är hälsa?</a:t>
            </a:r>
            <a:br>
              <a:rPr lang="sv-SE" sz="4000" dirty="0"/>
            </a:br>
            <a:endParaRPr lang="sv-SE" sz="4000" dirty="0"/>
          </a:p>
        </p:txBody>
      </p:sp>
      <p:pic>
        <p:nvPicPr>
          <p:cNvPr id="1026" name="Picture 2" descr="Skapa optimal hälsa | Lisa Nyströms Hälsa">
            <a:extLst>
              <a:ext uri="{FF2B5EF4-FFF2-40B4-BE49-F238E27FC236}">
                <a16:creationId xmlns:a16="http://schemas.microsoft.com/office/drawing/2014/main" id="{E1522BAF-5EF7-E018-57FD-413110E6A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097" y="1274263"/>
            <a:ext cx="5395625" cy="504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9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48EA1C-06C3-2211-28FF-BB822B1B64B1}"/>
              </a:ext>
            </a:extLst>
          </p:cNvPr>
          <p:cNvSpPr>
            <a:spLocks noGrp="1"/>
          </p:cNvSpPr>
          <p:nvPr>
            <p:ph type="title"/>
          </p:nvPr>
        </p:nvSpPr>
        <p:spPr>
          <a:xfrm>
            <a:off x="2611808" y="808056"/>
            <a:ext cx="7958331" cy="830243"/>
          </a:xfrm>
        </p:spPr>
        <p:txBody>
          <a:bodyPr>
            <a:normAutofit fontScale="90000"/>
          </a:bodyPr>
          <a:lstStyle/>
          <a:p>
            <a:pPr algn="ctr"/>
            <a:r>
              <a:rPr lang="sv-SE" sz="4400" dirty="0"/>
              <a:t>VAD ÄR FYSISK AKTIVITET?</a:t>
            </a:r>
            <a:br>
              <a:rPr lang="sv-SE" sz="3600" dirty="0"/>
            </a:br>
            <a:br>
              <a:rPr lang="sv-SE" sz="3600" dirty="0"/>
            </a:br>
            <a:endParaRPr lang="sv-SE" dirty="0"/>
          </a:p>
        </p:txBody>
      </p:sp>
      <p:sp>
        <p:nvSpPr>
          <p:cNvPr id="7" name="textruta 6">
            <a:extLst>
              <a:ext uri="{FF2B5EF4-FFF2-40B4-BE49-F238E27FC236}">
                <a16:creationId xmlns:a16="http://schemas.microsoft.com/office/drawing/2014/main" id="{467B91E2-49F2-6870-71BB-7783F8001687}"/>
              </a:ext>
            </a:extLst>
          </p:cNvPr>
          <p:cNvSpPr txBox="1"/>
          <p:nvPr/>
        </p:nvSpPr>
        <p:spPr>
          <a:xfrm>
            <a:off x="2214369" y="2690336"/>
            <a:ext cx="7958331" cy="3323987"/>
          </a:xfrm>
          <a:prstGeom prst="rect">
            <a:avLst/>
          </a:prstGeom>
          <a:noFill/>
        </p:spPr>
        <p:txBody>
          <a:bodyPr wrap="square">
            <a:spAutoFit/>
          </a:bodyPr>
          <a:lstStyle/>
          <a:p>
            <a:r>
              <a:rPr lang="sv-SE" sz="2400" dirty="0"/>
              <a:t>Fysisk aktivitet är ett komplext beteende. Det definieras, rent fysiologiskt, som all kroppsrörelse som ökar energiförbrukningen utöver den energiförbrukning vi har i vila. Fysisk aktivitet kan ske i hemmet, på arbetet, under transporter, på fritiden och under organiserad fysisk träning. Fysisk inaktivitet är således avsaknad av kroppsrörelse, det vill säga nära den energiförbrukning vi har i vila.</a:t>
            </a:r>
          </a:p>
          <a:p>
            <a:pPr algn="r"/>
            <a:r>
              <a:rPr lang="sv-SE" sz="1800" dirty="0"/>
              <a:t>FYSS, 2016</a:t>
            </a:r>
            <a:endParaRPr lang="sv-SE" dirty="0"/>
          </a:p>
        </p:txBody>
      </p:sp>
    </p:spTree>
    <p:extLst>
      <p:ext uri="{BB962C8B-B14F-4D97-AF65-F5344CB8AC3E}">
        <p14:creationId xmlns:p14="http://schemas.microsoft.com/office/powerpoint/2010/main" val="75873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9AE0D-B3A9-FF20-2F65-C1F001C43285}"/>
              </a:ext>
            </a:extLst>
          </p:cNvPr>
          <p:cNvSpPr>
            <a:spLocks noGrp="1"/>
          </p:cNvSpPr>
          <p:nvPr>
            <p:ph type="title"/>
          </p:nvPr>
        </p:nvSpPr>
        <p:spPr>
          <a:xfrm>
            <a:off x="2611809" y="291549"/>
            <a:ext cx="6735392" cy="1245704"/>
          </a:xfrm>
        </p:spPr>
        <p:txBody>
          <a:bodyPr>
            <a:noAutofit/>
          </a:bodyPr>
          <a:lstStyle/>
          <a:p>
            <a:pPr algn="ctr"/>
            <a:r>
              <a:rPr lang="sv-SE" sz="4000" dirty="0"/>
              <a:t>Fysisk aktivitet</a:t>
            </a:r>
            <a:br>
              <a:rPr lang="sv-SE" sz="4000" dirty="0"/>
            </a:br>
            <a:r>
              <a:rPr lang="sv-SE" sz="4000" dirty="0" err="1"/>
              <a:t>What’s</a:t>
            </a:r>
            <a:r>
              <a:rPr lang="sv-SE" sz="4000" dirty="0"/>
              <a:t> in it for me?</a:t>
            </a:r>
          </a:p>
        </p:txBody>
      </p:sp>
      <p:sp>
        <p:nvSpPr>
          <p:cNvPr id="3" name="Platshållare för innehåll 2">
            <a:extLst>
              <a:ext uri="{FF2B5EF4-FFF2-40B4-BE49-F238E27FC236}">
                <a16:creationId xmlns:a16="http://schemas.microsoft.com/office/drawing/2014/main" id="{62EDD01F-8673-CB13-7CEA-135AB33AE517}"/>
              </a:ext>
            </a:extLst>
          </p:cNvPr>
          <p:cNvSpPr>
            <a:spLocks noGrp="1"/>
          </p:cNvSpPr>
          <p:nvPr>
            <p:ph idx="1"/>
          </p:nvPr>
        </p:nvSpPr>
        <p:spPr>
          <a:xfrm>
            <a:off x="1193800" y="1885285"/>
            <a:ext cx="9376339" cy="4164659"/>
          </a:xfrm>
        </p:spPr>
        <p:txBody>
          <a:bodyPr>
            <a:noAutofit/>
          </a:bodyPr>
          <a:lstStyle/>
          <a:p>
            <a:r>
              <a:rPr lang="sv-SE" sz="2400" b="0" i="0" dirty="0">
                <a:effectLst/>
                <a:latin typeface="Roboto" panose="02000000000000000000" pitchFamily="2" charset="0"/>
              </a:rPr>
              <a:t>Lägg namnen </a:t>
            </a:r>
            <a:r>
              <a:rPr lang="sv-SE" sz="2400" b="1" i="0" dirty="0">
                <a:solidFill>
                  <a:srgbClr val="FFC000"/>
                </a:solidFill>
                <a:effectLst/>
                <a:latin typeface="Roboto" panose="02000000000000000000" pitchFamily="2" charset="0"/>
              </a:rPr>
              <a:t>serotonin, dopamin, noradrenalin </a:t>
            </a:r>
            <a:r>
              <a:rPr lang="sv-SE" sz="2400" b="1" i="0" dirty="0">
                <a:effectLst/>
                <a:latin typeface="Roboto" panose="02000000000000000000" pitchFamily="2" charset="0"/>
              </a:rPr>
              <a:t>och</a:t>
            </a:r>
            <a:r>
              <a:rPr lang="sv-SE" sz="2400" b="1" i="0" dirty="0">
                <a:solidFill>
                  <a:srgbClr val="FFC000"/>
                </a:solidFill>
                <a:effectLst/>
                <a:latin typeface="Roboto" panose="02000000000000000000" pitchFamily="2" charset="0"/>
              </a:rPr>
              <a:t> endorfin</a:t>
            </a:r>
            <a:r>
              <a:rPr lang="sv-SE" sz="2400" b="0" i="0" dirty="0">
                <a:solidFill>
                  <a:srgbClr val="7A7A7A"/>
                </a:solidFill>
                <a:effectLst/>
                <a:latin typeface="Roboto" panose="02000000000000000000" pitchFamily="2" charset="0"/>
              </a:rPr>
              <a:t> </a:t>
            </a:r>
            <a:r>
              <a:rPr lang="sv-SE" sz="2400" b="0" i="0" dirty="0">
                <a:effectLst/>
                <a:latin typeface="Roboto" panose="02000000000000000000" pitchFamily="2" charset="0"/>
              </a:rPr>
              <a:t>på minnet.</a:t>
            </a:r>
          </a:p>
          <a:p>
            <a:r>
              <a:rPr lang="sv-SE" sz="2400" b="0" i="0" dirty="0">
                <a:effectLst/>
                <a:latin typeface="Roboto" panose="02000000000000000000" pitchFamily="2" charset="0"/>
              </a:rPr>
              <a:t>De tre första är tre viktiga signalsubstanser medan endorfin är ett hormon.</a:t>
            </a:r>
            <a:endParaRPr lang="sv-SE" sz="2400" dirty="0">
              <a:latin typeface="Roboto" panose="02000000000000000000" pitchFamily="2" charset="0"/>
            </a:endParaRPr>
          </a:p>
          <a:p>
            <a:r>
              <a:rPr lang="sv-SE" sz="2400" b="0" i="0" dirty="0">
                <a:effectLst/>
                <a:latin typeface="Roboto" panose="02000000000000000000" pitchFamily="2" charset="0"/>
              </a:rPr>
              <a:t>När man är fysiskt aktiv frisätts dessa ämnen vilket påverkar vårt välbefinnande.</a:t>
            </a:r>
          </a:p>
          <a:p>
            <a:r>
              <a:rPr lang="sv-SE" sz="2400" dirty="0">
                <a:latin typeface="Roboto" panose="02000000000000000000" pitchFamily="2" charset="0"/>
              </a:rPr>
              <a:t>D</a:t>
            </a:r>
            <a:r>
              <a:rPr lang="sv-SE" sz="2400" b="0" i="0" dirty="0">
                <a:effectLst/>
                <a:latin typeface="Roboto" panose="02000000000000000000" pitchFamily="2" charset="0"/>
              </a:rPr>
              <a:t>et fina i kråksången är att effekterna kommer oavsett om man är vältränad eller om det är första gången man tränar.</a:t>
            </a:r>
            <a:endParaRPr lang="sv-SE" sz="2400" dirty="0"/>
          </a:p>
        </p:txBody>
      </p:sp>
    </p:spTree>
    <p:extLst>
      <p:ext uri="{BB962C8B-B14F-4D97-AF65-F5344CB8AC3E}">
        <p14:creationId xmlns:p14="http://schemas.microsoft.com/office/powerpoint/2010/main" val="14860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2EED775-2F27-DC60-E6C1-AA4CC8C246E0}"/>
              </a:ext>
            </a:extLst>
          </p:cNvPr>
          <p:cNvSpPr txBox="1"/>
          <p:nvPr/>
        </p:nvSpPr>
        <p:spPr>
          <a:xfrm>
            <a:off x="1153732" y="1027200"/>
            <a:ext cx="9448007" cy="2862322"/>
          </a:xfrm>
          <a:prstGeom prst="rect">
            <a:avLst/>
          </a:prstGeom>
          <a:noFill/>
        </p:spPr>
        <p:txBody>
          <a:bodyPr wrap="square">
            <a:spAutoFit/>
          </a:bodyPr>
          <a:lstStyle/>
          <a:p>
            <a:r>
              <a:rPr lang="sv-SE" sz="2400" b="1" i="0" dirty="0">
                <a:solidFill>
                  <a:srgbClr val="FFC000"/>
                </a:solidFill>
                <a:effectLst/>
                <a:latin typeface="Roboto" panose="02000000000000000000" pitchFamily="2" charset="0"/>
              </a:rPr>
              <a:t>Serotonin</a:t>
            </a:r>
            <a:r>
              <a:rPr lang="sv-SE" sz="2400" b="0" i="0" dirty="0">
                <a:solidFill>
                  <a:srgbClr val="7A7A7A"/>
                </a:solidFill>
                <a:effectLst/>
                <a:latin typeface="Roboto" panose="02000000000000000000" pitchFamily="2" charset="0"/>
              </a:rPr>
              <a:t> </a:t>
            </a:r>
            <a:r>
              <a:rPr lang="sv-SE" sz="2400" b="0" i="0" dirty="0">
                <a:effectLst/>
                <a:latin typeface="Roboto" panose="02000000000000000000" pitchFamily="2" charset="0"/>
              </a:rPr>
              <a:t>reglerar koncentrationsförmåga, impulskontroll, sömn. Det gör att man känner sig lugnare och mer avslappnade. Det resulterar även i en bättre sömn. </a:t>
            </a:r>
          </a:p>
          <a:p>
            <a:endParaRPr lang="sv-SE" dirty="0">
              <a:solidFill>
                <a:srgbClr val="7A7A7A"/>
              </a:solidFill>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dirty="0">
              <a:solidFill>
                <a:srgbClr val="7A7A7A"/>
              </a:solidFill>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dirty="0">
              <a:solidFill>
                <a:srgbClr val="7A7A7A"/>
              </a:solidFill>
              <a:latin typeface="Roboto" panose="02000000000000000000" pitchFamily="2" charset="0"/>
            </a:endParaRPr>
          </a:p>
        </p:txBody>
      </p:sp>
      <p:pic>
        <p:nvPicPr>
          <p:cNvPr id="4" name="Bildobjekt 3">
            <a:extLst>
              <a:ext uri="{FF2B5EF4-FFF2-40B4-BE49-F238E27FC236}">
                <a16:creationId xmlns:a16="http://schemas.microsoft.com/office/drawing/2014/main" id="{F80C8217-56FD-314A-99D6-C8F561964D22}"/>
              </a:ext>
            </a:extLst>
          </p:cNvPr>
          <p:cNvPicPr>
            <a:picLocks noChangeAspect="1"/>
          </p:cNvPicPr>
          <p:nvPr/>
        </p:nvPicPr>
        <p:blipFill>
          <a:blip r:embed="rId2"/>
          <a:stretch>
            <a:fillRect/>
          </a:stretch>
        </p:blipFill>
        <p:spPr>
          <a:xfrm>
            <a:off x="3519425" y="2757502"/>
            <a:ext cx="5153150" cy="3429187"/>
          </a:xfrm>
          <a:prstGeom prst="rect">
            <a:avLst/>
          </a:prstGeom>
        </p:spPr>
      </p:pic>
    </p:spTree>
    <p:extLst>
      <p:ext uri="{BB962C8B-B14F-4D97-AF65-F5344CB8AC3E}">
        <p14:creationId xmlns:p14="http://schemas.microsoft.com/office/powerpoint/2010/main" val="140061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F58F8F9-9E8C-7F68-DBB0-FB172C595722}"/>
              </a:ext>
            </a:extLst>
          </p:cNvPr>
          <p:cNvSpPr txBox="1"/>
          <p:nvPr/>
        </p:nvSpPr>
        <p:spPr>
          <a:xfrm>
            <a:off x="1403797" y="347730"/>
            <a:ext cx="9672034" cy="2862322"/>
          </a:xfrm>
          <a:prstGeom prst="rect">
            <a:avLst/>
          </a:prstGeom>
          <a:noFill/>
        </p:spPr>
        <p:txBody>
          <a:bodyPr wrap="square">
            <a:spAutoFit/>
          </a:bodyPr>
          <a:lstStyle/>
          <a:p>
            <a:r>
              <a:rPr lang="sv-SE" sz="2400" b="1" i="0" dirty="0">
                <a:solidFill>
                  <a:srgbClr val="FFC000"/>
                </a:solidFill>
                <a:effectLst/>
                <a:latin typeface="Roboto" panose="02000000000000000000" pitchFamily="2" charset="0"/>
              </a:rPr>
              <a:t>Dopamin</a:t>
            </a:r>
            <a:r>
              <a:rPr lang="sv-SE" sz="2400" b="1" i="0" dirty="0">
                <a:solidFill>
                  <a:srgbClr val="7A7A7A"/>
                </a:solidFill>
                <a:effectLst/>
                <a:latin typeface="Roboto" panose="02000000000000000000" pitchFamily="2" charset="0"/>
              </a:rPr>
              <a:t> </a:t>
            </a:r>
            <a:r>
              <a:rPr lang="sv-SE" sz="2400" b="0" i="0" dirty="0">
                <a:effectLst/>
                <a:latin typeface="Roboto" panose="02000000000000000000" pitchFamily="2" charset="0"/>
              </a:rPr>
              <a:t>är kopplat till hjärnans belöningssystem och ger en upplevelse av eufori och lustkänsla. Det påverkar vakenhet, entusiasm, uppmärksamhet, koncentration, motivation och glädje. Så lite som fyra minuters träning på hög intensitet gör att kroppen börjar frisätta en ökad dos av dopamin upptill 2 timmar efter passet.</a:t>
            </a:r>
          </a:p>
          <a:p>
            <a:endParaRPr lang="sv-SE" sz="2400" dirty="0">
              <a:solidFill>
                <a:srgbClr val="7A7A7A"/>
              </a:solidFill>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b="0" i="0" dirty="0">
              <a:solidFill>
                <a:srgbClr val="7A7A7A"/>
              </a:solidFill>
              <a:effectLst/>
              <a:latin typeface="Roboto" panose="02000000000000000000" pitchFamily="2" charset="0"/>
            </a:endParaRPr>
          </a:p>
        </p:txBody>
      </p:sp>
      <p:pic>
        <p:nvPicPr>
          <p:cNvPr id="4" name="Picture 2" descr="Nätdroger -Risker och konsekvenser för användaren - ppt ladda ner">
            <a:extLst>
              <a:ext uri="{FF2B5EF4-FFF2-40B4-BE49-F238E27FC236}">
                <a16:creationId xmlns:a16="http://schemas.microsoft.com/office/drawing/2014/main" id="{9D926B02-7B49-916F-EDB3-BF1E1E40F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995" y="2750041"/>
            <a:ext cx="5013638" cy="376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2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4C9E3D6-8215-19C8-DDDF-302D345C7440}"/>
              </a:ext>
            </a:extLst>
          </p:cNvPr>
          <p:cNvSpPr txBox="1"/>
          <p:nvPr/>
        </p:nvSpPr>
        <p:spPr>
          <a:xfrm>
            <a:off x="1270000" y="241300"/>
            <a:ext cx="9753600" cy="3600986"/>
          </a:xfrm>
          <a:prstGeom prst="rect">
            <a:avLst/>
          </a:prstGeom>
          <a:noFill/>
        </p:spPr>
        <p:txBody>
          <a:bodyPr wrap="square">
            <a:spAutoFit/>
          </a:bodyPr>
          <a:lstStyle/>
          <a:p>
            <a:r>
              <a:rPr lang="sv-SE" sz="2400" b="1" i="0" dirty="0">
                <a:solidFill>
                  <a:srgbClr val="FFC000"/>
                </a:solidFill>
                <a:effectLst/>
                <a:latin typeface="Roboto" panose="02000000000000000000" pitchFamily="2" charset="0"/>
              </a:rPr>
              <a:t>Noradrenalin</a:t>
            </a:r>
            <a:r>
              <a:rPr lang="sv-SE" sz="2400" b="1" i="0" dirty="0">
                <a:solidFill>
                  <a:srgbClr val="7A7A7A"/>
                </a:solidFill>
                <a:effectLst/>
                <a:latin typeface="Roboto" panose="02000000000000000000" pitchFamily="2" charset="0"/>
              </a:rPr>
              <a:t> </a:t>
            </a:r>
            <a:r>
              <a:rPr lang="sv-SE" sz="2400" b="0" i="0" dirty="0">
                <a:effectLst/>
                <a:latin typeface="Roboto" panose="02000000000000000000" pitchFamily="2" charset="0"/>
              </a:rPr>
              <a:t>ökar vakenhetsgrad och ger entusiasm, optimism och höjer koncentrationsförmågan. Det är även bra för aptiten och reglering av sömn. Noradrenalin ökar mottagligheten för oxytocin i hjärnan (Oxytocin är kroppens lugn- och ro-hormon). </a:t>
            </a:r>
          </a:p>
          <a:p>
            <a:endParaRPr lang="sv-SE" sz="2400" dirty="0">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dirty="0">
              <a:solidFill>
                <a:srgbClr val="7A7A7A"/>
              </a:solidFill>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dirty="0">
              <a:solidFill>
                <a:srgbClr val="7A7A7A"/>
              </a:solidFill>
              <a:latin typeface="Roboto" panose="02000000000000000000" pitchFamily="2" charset="0"/>
            </a:endParaRPr>
          </a:p>
          <a:p>
            <a:endParaRPr lang="sv-SE" b="0" i="0" dirty="0">
              <a:solidFill>
                <a:srgbClr val="7A7A7A"/>
              </a:solidFill>
              <a:effectLst/>
              <a:latin typeface="Roboto" panose="02000000000000000000" pitchFamily="2" charset="0"/>
            </a:endParaRPr>
          </a:p>
          <a:p>
            <a:endParaRPr lang="sv-SE" b="0" i="0" dirty="0">
              <a:solidFill>
                <a:srgbClr val="7A7A7A"/>
              </a:solidFill>
              <a:effectLst/>
              <a:latin typeface="Roboto" panose="02000000000000000000" pitchFamily="2" charset="0"/>
            </a:endParaRPr>
          </a:p>
        </p:txBody>
      </p:sp>
      <p:pic>
        <p:nvPicPr>
          <p:cNvPr id="6" name="Picture 4" descr="8 tips för ännu bättre koncentration på jobbet – Bättre hälsa">
            <a:extLst>
              <a:ext uri="{FF2B5EF4-FFF2-40B4-BE49-F238E27FC236}">
                <a16:creationId xmlns:a16="http://schemas.microsoft.com/office/drawing/2014/main" id="{45D0C078-28F1-7189-0DDF-1417BA41A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073" y="3103622"/>
            <a:ext cx="4629272" cy="308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9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32F4F39-7C5A-FC7A-07CA-6A2BCAE6D2C9}"/>
              </a:ext>
            </a:extLst>
          </p:cNvPr>
          <p:cNvSpPr txBox="1"/>
          <p:nvPr/>
        </p:nvSpPr>
        <p:spPr>
          <a:xfrm>
            <a:off x="1388344" y="1588398"/>
            <a:ext cx="8962156" cy="738664"/>
          </a:xfrm>
          <a:prstGeom prst="rect">
            <a:avLst/>
          </a:prstGeom>
          <a:noFill/>
        </p:spPr>
        <p:txBody>
          <a:bodyPr wrap="square">
            <a:spAutoFit/>
          </a:bodyPr>
          <a:lstStyle/>
          <a:p>
            <a:endParaRPr lang="sv-SE" sz="2400" dirty="0">
              <a:latin typeface="Roboto" panose="02000000000000000000" pitchFamily="2" charset="0"/>
            </a:endParaRPr>
          </a:p>
          <a:p>
            <a:endParaRPr lang="sv-SE" dirty="0"/>
          </a:p>
        </p:txBody>
      </p:sp>
      <p:pic>
        <p:nvPicPr>
          <p:cNvPr id="6156" name="Picture 12" descr="Endorphins: Benefits and How to Boost Your Levels">
            <a:extLst>
              <a:ext uri="{FF2B5EF4-FFF2-40B4-BE49-F238E27FC236}">
                <a16:creationId xmlns:a16="http://schemas.microsoft.com/office/drawing/2014/main" id="{D06A94C6-6E57-F425-78EF-79833D230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39" y="2952495"/>
            <a:ext cx="4804160" cy="320277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The Healing Power of Excercise: Endorphins, Running and Depression |  SiOWfa12: Science in Our World">
            <a:extLst>
              <a:ext uri="{FF2B5EF4-FFF2-40B4-BE49-F238E27FC236}">
                <a16:creationId xmlns:a16="http://schemas.microsoft.com/office/drawing/2014/main" id="{354DB3CC-A48C-1943-A7CB-144F5F5C2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2" y="2952495"/>
            <a:ext cx="5099624" cy="2910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CE8EA629-10EC-ABFE-6D72-6C7622BC11FA}"/>
              </a:ext>
            </a:extLst>
          </p:cNvPr>
          <p:cNvSpPr txBox="1"/>
          <p:nvPr/>
        </p:nvSpPr>
        <p:spPr>
          <a:xfrm>
            <a:off x="1101339" y="269409"/>
            <a:ext cx="10123252" cy="1200329"/>
          </a:xfrm>
          <a:prstGeom prst="rect">
            <a:avLst/>
          </a:prstGeom>
          <a:noFill/>
        </p:spPr>
        <p:txBody>
          <a:bodyPr wrap="square" rtlCol="0">
            <a:spAutoFit/>
          </a:bodyPr>
          <a:lstStyle/>
          <a:p>
            <a:r>
              <a:rPr lang="sv-SE" sz="2400" b="1" i="0" dirty="0">
                <a:solidFill>
                  <a:srgbClr val="FFC000"/>
                </a:solidFill>
                <a:effectLst/>
                <a:latin typeface="Roboto" panose="02000000000000000000" pitchFamily="2" charset="0"/>
              </a:rPr>
              <a:t>Endorfiner </a:t>
            </a:r>
            <a:r>
              <a:rPr lang="sv-SE" sz="2400" b="0" i="0" dirty="0">
                <a:effectLst/>
                <a:latin typeface="Roboto" panose="02000000000000000000" pitchFamily="2" charset="0"/>
              </a:rPr>
              <a:t>kan ibland även kallas kroppens egna morfin. Det dämpar smärta och ger känslor av välbehag, energi och lycka. Det minskar stress och stärker immunförsvaret. </a:t>
            </a:r>
          </a:p>
        </p:txBody>
      </p:sp>
    </p:spTree>
    <p:extLst>
      <p:ext uri="{BB962C8B-B14F-4D97-AF65-F5344CB8AC3E}">
        <p14:creationId xmlns:p14="http://schemas.microsoft.com/office/powerpoint/2010/main" val="2651870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{9F35D675-FB69-4956-B321-895D34644183}tf16401375</Template>
  <TotalTime>1040</TotalTime>
  <Words>1072</Words>
  <Application>Microsoft Office PowerPoint</Application>
  <PresentationFormat>Bredbild</PresentationFormat>
  <Paragraphs>130</Paragraphs>
  <Slides>24</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24</vt:i4>
      </vt:variant>
    </vt:vector>
  </HeadingPairs>
  <TitlesOfParts>
    <vt:vector size="34" baseType="lpstr">
      <vt:lpstr>Arial</vt:lpstr>
      <vt:lpstr>Arial</vt:lpstr>
      <vt:lpstr>MS Shell Dlg 2</vt:lpstr>
      <vt:lpstr>Roboto</vt:lpstr>
      <vt:lpstr>Source Sans Pro</vt:lpstr>
      <vt:lpstr>Sueca Text</vt:lpstr>
      <vt:lpstr>Tahoma</vt:lpstr>
      <vt:lpstr>Wingdings</vt:lpstr>
      <vt:lpstr>Wingdings 3</vt:lpstr>
      <vt:lpstr>Madison</vt:lpstr>
      <vt:lpstr>Hälsa, fysisk aktivitet och livsstilsförändringar </vt:lpstr>
      <vt:lpstr>PowerPoint-presentation</vt:lpstr>
      <vt:lpstr>Vad är hälsa? </vt:lpstr>
      <vt:lpstr>VAD ÄR FYSISK AKTIVITET?  </vt:lpstr>
      <vt:lpstr>Fysisk aktivitet What’s in it for me?</vt:lpstr>
      <vt:lpstr>PowerPoint-presentation</vt:lpstr>
      <vt:lpstr>PowerPoint-presentation</vt:lpstr>
      <vt:lpstr>PowerPoint-presentation</vt:lpstr>
      <vt:lpstr>PowerPoint-presentation</vt:lpstr>
      <vt:lpstr>Finns det flera fördelar med  fysisk aktivitet?</vt:lpstr>
      <vt:lpstr>BORGSSKALAN</vt:lpstr>
      <vt:lpstr>PowerPoint-presentation</vt:lpstr>
      <vt:lpstr>PowerPoint-presentation</vt:lpstr>
      <vt:lpstr>Hälsa i ett större perspektiv FN resolutionen: Agenda 2030</vt:lpstr>
      <vt:lpstr>PowerPoint-presentation</vt:lpstr>
      <vt:lpstr>WHO: Global plan för fysisk aktivitet</vt:lpstr>
      <vt:lpstr>WHO: GAPPA forts.</vt:lpstr>
      <vt:lpstr>Rekommendationer för fysisk aktivitet och stillasittande FHM 2021</vt:lpstr>
      <vt:lpstr>Livsstilsförändringar</vt:lpstr>
      <vt:lpstr>Livsstilsförändringar</vt:lpstr>
      <vt:lpstr>Ingen kan göra allt  men alla kan göra något</vt:lpstr>
      <vt:lpstr>Hur ändrar jag mina vanor?</vt:lpstr>
      <vt:lpstr>Sammanfattning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Fochsen</dc:creator>
  <cp:lastModifiedBy>Björn Bildsten</cp:lastModifiedBy>
  <cp:revision>23</cp:revision>
  <cp:lastPrinted>2022-11-10T08:33:42Z</cp:lastPrinted>
  <dcterms:created xsi:type="dcterms:W3CDTF">2022-10-13T11:21:38Z</dcterms:created>
  <dcterms:modified xsi:type="dcterms:W3CDTF">2023-03-16T14:11:58Z</dcterms:modified>
</cp:coreProperties>
</file>